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88" r:id="rId4"/>
    <p:sldMasterId id="2147483700" r:id="rId5"/>
  </p:sldMasterIdLst>
  <p:notesMasterIdLst>
    <p:notesMasterId r:id="rId60"/>
  </p:notesMasterIdLst>
  <p:sldIdLst>
    <p:sldId id="279" r:id="rId6"/>
    <p:sldId id="280" r:id="rId7"/>
    <p:sldId id="281" r:id="rId8"/>
    <p:sldId id="296" r:id="rId9"/>
    <p:sldId id="284" r:id="rId10"/>
    <p:sldId id="330" r:id="rId11"/>
    <p:sldId id="282" r:id="rId12"/>
    <p:sldId id="283" r:id="rId13"/>
    <p:sldId id="287" r:id="rId14"/>
    <p:sldId id="285" r:id="rId15"/>
    <p:sldId id="289" r:id="rId16"/>
    <p:sldId id="286" r:id="rId17"/>
    <p:sldId id="288" r:id="rId18"/>
    <p:sldId id="326" r:id="rId19"/>
    <p:sldId id="290" r:id="rId20"/>
    <p:sldId id="291" r:id="rId21"/>
    <p:sldId id="292" r:id="rId22"/>
    <p:sldId id="300" r:id="rId23"/>
    <p:sldId id="293" r:id="rId24"/>
    <p:sldId id="294" r:id="rId25"/>
    <p:sldId id="473" r:id="rId26"/>
    <p:sldId id="295" r:id="rId27"/>
    <p:sldId id="311" r:id="rId28"/>
    <p:sldId id="321" r:id="rId29"/>
    <p:sldId id="322" r:id="rId30"/>
    <p:sldId id="323" r:id="rId31"/>
    <p:sldId id="324" r:id="rId32"/>
    <p:sldId id="265" r:id="rId33"/>
    <p:sldId id="266" r:id="rId34"/>
    <p:sldId id="267" r:id="rId35"/>
    <p:sldId id="474" r:id="rId36"/>
    <p:sldId id="268" r:id="rId37"/>
    <p:sldId id="270" r:id="rId38"/>
    <p:sldId id="271" r:id="rId39"/>
    <p:sldId id="272" r:id="rId40"/>
    <p:sldId id="273" r:id="rId41"/>
    <p:sldId id="274" r:id="rId42"/>
    <p:sldId id="275" r:id="rId43"/>
    <p:sldId id="276" r:id="rId44"/>
    <p:sldId id="297" r:id="rId45"/>
    <p:sldId id="298" r:id="rId46"/>
    <p:sldId id="299" r:id="rId47"/>
    <p:sldId id="302" r:id="rId48"/>
    <p:sldId id="257" r:id="rId49"/>
    <p:sldId id="309" r:id="rId50"/>
    <p:sldId id="325" r:id="rId51"/>
    <p:sldId id="306" r:id="rId52"/>
    <p:sldId id="307" r:id="rId53"/>
    <p:sldId id="310" r:id="rId54"/>
    <p:sldId id="305" r:id="rId55"/>
    <p:sldId id="308" r:id="rId56"/>
    <p:sldId id="327" r:id="rId57"/>
    <p:sldId id="269" r:id="rId58"/>
    <p:sldId id="32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6"/>
    <a:srgbClr val="00007D"/>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79" autoAdjust="0"/>
    <p:restoredTop sz="76892" autoAdjust="0"/>
  </p:normalViewPr>
  <p:slideViewPr>
    <p:cSldViewPr>
      <p:cViewPr varScale="1">
        <p:scale>
          <a:sx n="83" d="100"/>
          <a:sy n="83" d="100"/>
        </p:scale>
        <p:origin x="200" y="872"/>
      </p:cViewPr>
      <p:guideLst>
        <p:guide orient="horz" pos="2160"/>
        <p:guide pos="2880"/>
      </p:guideLst>
    </p:cSldViewPr>
  </p:slideViewPr>
  <p:outlineViewPr>
    <p:cViewPr>
      <p:scale>
        <a:sx n="33" d="100"/>
        <a:sy n="33" d="100"/>
      </p:scale>
      <p:origin x="0" y="4256"/>
    </p:cViewPr>
  </p:outlineViewPr>
  <p:notesTextViewPr>
    <p:cViewPr>
      <p:scale>
        <a:sx n="100" d="100"/>
        <a:sy n="100" d="100"/>
      </p:scale>
      <p:origin x="0" y="0"/>
    </p:cViewPr>
  </p:notesTextViewPr>
  <p:sorterViewPr>
    <p:cViewPr>
      <p:scale>
        <a:sx n="50" d="100"/>
        <a:sy n="50" d="100"/>
      </p:scale>
      <p:origin x="0" y="5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0E1DF89-A8A3-4585-A69A-C5CAE86A8C2A}" type="slidenum">
              <a:rPr lang="en-US"/>
              <a:pPr/>
              <a:t>‹#›</a:t>
            </a:fld>
            <a:endParaRPr lang="en-US"/>
          </a:p>
        </p:txBody>
      </p:sp>
    </p:spTree>
    <p:extLst>
      <p:ext uri="{BB962C8B-B14F-4D97-AF65-F5344CB8AC3E}">
        <p14:creationId xmlns:p14="http://schemas.microsoft.com/office/powerpoint/2010/main" val="2724617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1DF89-A8A3-4585-A69A-C5CAE86A8C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HS-02-Deity of Spirit-14</a:t>
            </a:r>
          </a:p>
          <a:p>
            <a:r>
              <a:rPr lang="en-US" dirty="0"/>
              <a:t>TR-04-Deity of Spirit-14</a:t>
            </a:r>
          </a:p>
        </p:txBody>
      </p:sp>
      <p:sp>
        <p:nvSpPr>
          <p:cNvPr id="4" name="Slide Number Placeholder 3"/>
          <p:cNvSpPr>
            <a:spLocks noGrp="1"/>
          </p:cNvSpPr>
          <p:nvPr>
            <p:ph type="sldNum" sz="quarter" idx="5"/>
          </p:nvPr>
        </p:nvSpPr>
        <p:spPr/>
        <p:txBody>
          <a:bodyPr/>
          <a:lstStyle/>
          <a:p>
            <a:fld id="{60E1DF89-A8A3-4585-A69A-C5CAE86A8C2A}" type="slidenum">
              <a:rPr lang="en-US" smtClean="0"/>
              <a:pPr/>
              <a:t>15</a:t>
            </a:fld>
            <a:endParaRPr lang="en-US"/>
          </a:p>
        </p:txBody>
      </p:sp>
    </p:spTree>
    <p:extLst>
      <p:ext uri="{BB962C8B-B14F-4D97-AF65-F5344CB8AC3E}">
        <p14:creationId xmlns:p14="http://schemas.microsoft.com/office/powerpoint/2010/main" val="405186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pPr/>
              <a:t>16</a:t>
            </a:fld>
            <a:endParaRPr lang="en-US"/>
          </a:p>
        </p:txBody>
      </p:sp>
    </p:spTree>
    <p:extLst>
      <p:ext uri="{BB962C8B-B14F-4D97-AF65-F5344CB8AC3E}">
        <p14:creationId xmlns:p14="http://schemas.microsoft.com/office/powerpoint/2010/main" val="352642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88BBEF-7865-3140-BEAE-2A22D3B29EC3}" type="slidenum">
              <a:rPr lang="en-US" sz="1200">
                <a:solidFill>
                  <a:prstClr val="black"/>
                </a:solidFill>
              </a:rPr>
              <a:pPr eaLnBrk="1" hangingPunct="1"/>
              <a:t>18</a:t>
            </a:fld>
            <a:endParaRPr lang="en-US" sz="120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3F4E11B-507C-A241-84D8-7A85FF501CFB}" type="slidenum">
              <a:rPr lang="en-US" sz="1200">
                <a:solidFill>
                  <a:srgbClr val="000000"/>
                </a:solidFill>
                <a:latin typeface="Arial" charset="0"/>
              </a:rPr>
              <a:pPr/>
              <a:t>23</a:t>
            </a:fld>
            <a:endParaRPr lang="en-US" sz="1200">
              <a:solidFill>
                <a:srgbClr val="000000"/>
              </a:solidFill>
              <a:latin typeface="Arial" charset="0"/>
            </a:endParaRPr>
          </a:p>
        </p:txBody>
      </p:sp>
      <p:sp>
        <p:nvSpPr>
          <p:cNvPr id="27650" name="Rectangle 2"/>
          <p:cNvSpPr>
            <a:spLocks noGrp="1" noRot="1" noChangeAspect="1" noChangeArrowheads="1" noTextEdit="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C7BBDD-61EE-FA4E-884E-8A1C1A5BB691}" type="slidenum">
              <a:rPr lang="en-US" sz="1200">
                <a:solidFill>
                  <a:prstClr val="black"/>
                </a:solidFill>
              </a:rPr>
              <a:pPr eaLnBrk="1" hangingPunct="1"/>
              <a:t>24</a:t>
            </a:fld>
            <a:endParaRPr lang="en-US" sz="1200">
              <a:solidFill>
                <a:prstClr val="black"/>
              </a:solidFill>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31ABCF-47F7-5843-BC67-2E57F1A3B852}" type="slidenum">
              <a:rPr lang="en-US" sz="1200">
                <a:solidFill>
                  <a:prstClr val="black"/>
                </a:solidFill>
              </a:rPr>
              <a:pPr eaLnBrk="1" hangingPunct="1"/>
              <a:t>25</a:t>
            </a:fld>
            <a:endParaRPr lang="en-US" sz="1200">
              <a:solidFill>
                <a:prstClr val="black"/>
              </a:solidFill>
            </a:endParaRPr>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D4A154-1086-B549-BB84-45CC2B235575}" type="slidenum">
              <a:rPr lang="en-US" sz="1200">
                <a:solidFill>
                  <a:prstClr val="black"/>
                </a:solidFill>
              </a:rPr>
              <a:pPr eaLnBrk="1" hangingPunct="1"/>
              <a:t>26</a:t>
            </a:fld>
            <a:endParaRPr lang="en-US" sz="1200">
              <a:solidFill>
                <a:prstClr val="black"/>
              </a:solidFill>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6C406D-07AD-F045-9EC0-33C68FC7BFA2}" type="slidenum">
              <a:rPr lang="en-US" sz="1200">
                <a:solidFill>
                  <a:prstClr val="black"/>
                </a:solidFill>
              </a:rPr>
              <a:pPr eaLnBrk="1" hangingPunct="1"/>
              <a:t>27</a:t>
            </a:fld>
            <a:endParaRPr lang="en-US" sz="1200">
              <a:solidFill>
                <a:prstClr val="black"/>
              </a:solidFill>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51456-7C2F-4CFC-8AC1-50EF6D5FCB4F}" type="slidenum">
              <a:rPr lang="en-US"/>
              <a:pPr/>
              <a:t>28</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D4B9A-513B-4852-9DC9-31CEFF681828}" type="slidenum">
              <a:rPr lang="en-US"/>
              <a:pPr/>
              <a:t>29</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Meeting Notes (23/7/12 21:40) -----</a:t>
            </a:r>
          </a:p>
          <a:p>
            <a:r>
              <a:rPr lang="en-US" dirty="0"/>
              <a:t>He could not relate to us if he isn</a:t>
            </a:r>
            <a:r>
              <a:rPr lang="uk-UA" dirty="0"/>
              <a:t>'</a:t>
            </a:r>
            <a:r>
              <a:rPr lang="en-US" dirty="0"/>
              <a:t>t personal</a:t>
            </a:r>
          </a:p>
          <a:p>
            <a:r>
              <a:rPr lang="en-US" dirty="0"/>
              <a:t>The Trinity is false as he then could not be God</a:t>
            </a:r>
          </a:p>
          <a:p>
            <a:r>
              <a:rPr lang="en-US" dirty="0"/>
              <a:t>The Bible is not true since it attributes personality to Him</a:t>
            </a:r>
          </a:p>
          <a:p>
            <a:endParaRPr lang="en-US" dirty="0"/>
          </a:p>
        </p:txBody>
      </p:sp>
      <p:sp>
        <p:nvSpPr>
          <p:cNvPr id="4" name="Slide Number Placeholder 3"/>
          <p:cNvSpPr>
            <a:spLocks noGrp="1"/>
          </p:cNvSpPr>
          <p:nvPr>
            <p:ph type="sldNum" sz="quarter" idx="10"/>
          </p:nvPr>
        </p:nvSpPr>
        <p:spPr/>
        <p:txBody>
          <a:bodyPr/>
          <a:lstStyle/>
          <a:p>
            <a:fld id="{60E1DF89-A8A3-4585-A69A-C5CAE86A8C2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A2F06-1D2A-4D34-B102-D3FFC3495040}" type="slidenum">
              <a:rPr lang="en-US"/>
              <a:pPr/>
              <a:t>30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1DFC7-5F2D-4C8A-B50D-6A0D588D78DA}" type="slidenum">
              <a:rPr lang="en-US"/>
              <a:pPr/>
              <a:t>31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905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1DFC7-5F2D-4C8A-B50D-6A0D588D78DA}" type="slidenum">
              <a:rPr lang="en-US"/>
              <a:pPr/>
              <a:t>32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7A1F1-FF3B-436A-8F0D-4C64B3DFB61C}" type="slidenum">
              <a:rPr lang="en-US"/>
              <a:pPr/>
              <a:t>33</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01CA8-8EFA-42AA-BDE3-734A45DBA6B3}" type="slidenum">
              <a:rPr lang="en-US"/>
              <a:pPr/>
              <a:t>34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C5BB8-9ACF-4066-AE17-8D8D66DCCF77}" type="slidenum">
              <a:rPr lang="en-US"/>
              <a:pPr/>
              <a:t>35</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2BAB7-096A-48EE-A031-5EC5460D044F}" type="slidenum">
              <a:rPr lang="en-US"/>
              <a:pPr/>
              <a:t>36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25760-9EE0-4434-A0F0-74B268B859BF}" type="slidenum">
              <a:rPr lang="en-US"/>
              <a:pPr/>
              <a:t>37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AA024-EE49-4470-A1E7-9A4FEE705D1D}" type="slidenum">
              <a:rPr lang="en-US"/>
              <a:pPr/>
              <a:t>38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50962-CD46-4C2F-9CDC-C8231EE4E4BB}" type="slidenum">
              <a:rPr lang="en-US"/>
              <a:pPr/>
              <a:t>39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1DF89-A8A3-4585-A69A-C5CAE86A8C2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0E7418A-F56F-A945-A7C1-6E0740A095DB}" type="slidenum">
              <a:rPr lang="en-US" sz="1200">
                <a:solidFill>
                  <a:prstClr val="black"/>
                </a:solidFill>
              </a:rPr>
              <a:pPr eaLnBrk="1" hangingPunct="1"/>
              <a:t>43</a:t>
            </a:fld>
            <a:endParaRPr lang="en-US" sz="120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9B40-8A6E-46A9-84E9-F0136EC0AFB8}" type="slidenum">
              <a:rPr lang="en-US"/>
              <a:pPr/>
              <a:t>44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F2ECCD-1AC6-8C4B-AF3D-2FA6630C9FF4}" type="slidenum">
              <a:rPr lang="en-US" sz="1200">
                <a:solidFill>
                  <a:srgbClr val="000000"/>
                </a:solidFill>
              </a:rPr>
              <a:pPr/>
              <a:t>45</a:t>
            </a:fld>
            <a:endParaRPr lang="en-US" sz="1200">
              <a:solidFill>
                <a:srgbClr val="000000"/>
              </a:solidFill>
            </a:endParaRPr>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F2ECCD-1AC6-8C4B-AF3D-2FA6630C9FF4}" type="slidenum">
              <a:rPr lang="en-US" sz="1200">
                <a:solidFill>
                  <a:srgbClr val="000000"/>
                </a:solidFill>
              </a:rPr>
              <a:pPr/>
              <a:t>46</a:t>
            </a:fld>
            <a:endParaRPr lang="en-US" sz="1200">
              <a:solidFill>
                <a:srgbClr val="000000"/>
              </a:solidFill>
            </a:endParaRPr>
          </a:p>
        </p:txBody>
      </p:sp>
      <p:sp>
        <p:nvSpPr>
          <p:cNvPr id="772098" name="Rectangle 2"/>
          <p:cNvSpPr>
            <a:spLocks noGrp="1" noRot="1" noChangeAspect="1" noChangeArrowheads="1" noTextEdit="1"/>
          </p:cNvSpPr>
          <p:nvPr>
            <p:ph type="sldImg"/>
          </p:nvPr>
        </p:nvSpPr>
        <p:spPr>
          <a:ln/>
        </p:spPr>
      </p:sp>
      <p:sp>
        <p:nvSpPr>
          <p:cNvPr id="77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dirty="0"/>
          </a:p>
          <a:p>
            <a:r>
              <a:rPr lang="en-US" dirty="0"/>
              <a:t>----- Meeting Notes (21/1/16 21:38) -----</a:t>
            </a:r>
          </a:p>
          <a:p>
            <a:r>
              <a:rPr lang="en-US" dirty="0"/>
              <a:t>You can worship the Spirit because He is God and only God should be worshipped.</a:t>
            </a:r>
          </a:p>
          <a:p>
            <a:r>
              <a:rPr lang="en-US" dirty="0"/>
              <a:t>If you could not worship the Spirit, then he </a:t>
            </a:r>
            <a:r>
              <a:rPr lang="en-US" dirty="0" err="1"/>
              <a:t>wouldn</a:t>
            </a:r>
            <a:r>
              <a:rPr lang="uk-UA" dirty="0"/>
              <a:t>'</a:t>
            </a:r>
            <a:r>
              <a:rPr lang="en-US" dirty="0"/>
              <a:t>t be God.</a:t>
            </a:r>
          </a:p>
          <a:p>
            <a:r>
              <a:rPr lang="en-US" dirty="0" err="1"/>
              <a:t>Westminter</a:t>
            </a:r>
            <a:r>
              <a:rPr lang="en-US" dirty="0"/>
              <a:t> Confession 21.2—</a:t>
            </a:r>
            <a:r>
              <a:rPr lang="ru-RU" dirty="0"/>
              <a:t>"</a:t>
            </a:r>
            <a:r>
              <a:rPr lang="en-US" dirty="0"/>
              <a:t>Religious worship is to be given to God, the Father, Son and Holy Ghost...</a:t>
            </a:r>
            <a:r>
              <a:rPr lang="ru-RU" dirty="0"/>
              <a: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48</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49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50</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51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6D268-44A2-4121-BF76-46423B289C7E}" type="slidenum">
              <a:rPr lang="en-US">
                <a:solidFill>
                  <a:prstClr val="black"/>
                </a:solidFill>
              </a:rPr>
              <a:pPr/>
              <a:t>52</a:t>
            </a:fld>
            <a:endParaRPr lang="en-US">
              <a:solidFill>
                <a:prstClr val="black"/>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1DF89-A8A3-4585-A69A-C5CAE86A8C2A}"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08149-F835-46DE-982B-74863CBB8E99}" type="slidenum">
              <a:rPr lang="en-US"/>
              <a:pPr/>
              <a:t>53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F9B40-8A6E-46A9-84E9-F0136EC0AFB8}"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8453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1DF89-A8A3-4585-A69A-C5CAE86A8C2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E1DF89-A8A3-4585-A69A-C5CAE86A8C2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F27B7-BF59-4ED4-9454-F0FAB8FCB6C0}" type="slidenum">
              <a:rPr lang="en-US"/>
              <a:pPr/>
              <a:t>13</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http://www.message4muslims.org.uk/apologetics/the-holy-spirit/</a:t>
            </a:r>
          </a:p>
        </p:txBody>
      </p:sp>
      <p:sp>
        <p:nvSpPr>
          <p:cNvPr id="4" name="Slide Number Placeholder 3"/>
          <p:cNvSpPr>
            <a:spLocks noGrp="1"/>
          </p:cNvSpPr>
          <p:nvPr>
            <p:ph type="sldNum" sz="quarter" idx="10"/>
          </p:nvPr>
        </p:nvSpPr>
        <p:spPr/>
        <p:txBody>
          <a:bodyPr/>
          <a:lstStyle/>
          <a:p>
            <a:fld id="{60E1DF89-A8A3-4585-A69A-C5CAE86A8C2A}" type="slidenum">
              <a:rPr lang="en-US" smtClean="0"/>
              <a:pPr/>
              <a:t>14</a:t>
            </a:fld>
            <a:endParaRPr lang="en-US"/>
          </a:p>
        </p:txBody>
      </p:sp>
    </p:spTree>
    <p:extLst>
      <p:ext uri="{BB962C8B-B14F-4D97-AF65-F5344CB8AC3E}">
        <p14:creationId xmlns:p14="http://schemas.microsoft.com/office/powerpoint/2010/main" val="1865957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3581400" y="685800"/>
            <a:ext cx="5561013" cy="3352800"/>
          </a:xfrm>
        </p:spPr>
        <p:txBody>
          <a:bodyPr/>
          <a:lstStyle>
            <a:lvl1pPr>
              <a:defRPr>
                <a:solidFill>
                  <a:schemeClr val="bg2"/>
                </a:solidFill>
                <a:effectLst>
                  <a:outerShdw blurRad="38100" dist="38100" dir="2700000" algn="tl">
                    <a:srgbClr val="000000"/>
                  </a:outerShdw>
                </a:effectLst>
              </a:defRPr>
            </a:lvl1pPr>
          </a:lstStyle>
          <a:p>
            <a:r>
              <a:rPr lang="en-US"/>
              <a:t>Click to edit Master title style</a:t>
            </a:r>
          </a:p>
        </p:txBody>
      </p:sp>
      <p:sp>
        <p:nvSpPr>
          <p:cNvPr id="11267" name="Rectangle 3"/>
          <p:cNvSpPr>
            <a:spLocks noGrp="1" noChangeArrowheads="1"/>
          </p:cNvSpPr>
          <p:nvPr>
            <p:ph type="subTitle" sz="quarter" idx="1"/>
          </p:nvPr>
        </p:nvSpPr>
        <p:spPr>
          <a:xfrm>
            <a:off x="5181600" y="4038600"/>
            <a:ext cx="3960813" cy="1752600"/>
          </a:xfrm>
          <a:ln w="9525">
            <a:headEnd/>
            <a:tailEnd/>
          </a:ln>
        </p:spPr>
        <p:txBody>
          <a:bodyPr lIns="92075" tIns="46038" rIns="92075" bIns="46038" anchor="ctr"/>
          <a:lstStyle>
            <a:lvl1pPr marL="0" indent="0" algn="ctr">
              <a:buFont typeface="Wingdings" pitchFamily="-111" charset="2"/>
              <a:buNone/>
              <a:defRPr>
                <a:solidFill>
                  <a:schemeClr val="bg2"/>
                </a:solidFill>
              </a:defRPr>
            </a:lvl1pPr>
          </a:lstStyle>
          <a:p>
            <a:r>
              <a:rPr lang="en-US"/>
              <a:t>Click to edit Master subtitle style</a:t>
            </a:r>
          </a:p>
        </p:txBody>
      </p:sp>
      <p:sp>
        <p:nvSpPr>
          <p:cNvPr id="4" name="Rectangle 4"/>
          <p:cNvSpPr>
            <a:spLocks noGrp="1" noChangeArrowheads="1"/>
          </p:cNvSpPr>
          <p:nvPr>
            <p:ph type="dt" sz="quarter" idx="10"/>
          </p:nvPr>
        </p:nvSpPr>
        <p:spPr>
          <a:xfrm>
            <a:off x="685800" y="6248400"/>
            <a:ext cx="1905000" cy="457200"/>
          </a:xfrm>
        </p:spPr>
        <p:txBody>
          <a:bodyPr/>
          <a:lstStyle>
            <a:lvl1pPr>
              <a:defRPr>
                <a:solidFill>
                  <a:srgbClr val="EAEAEA"/>
                </a:solidFill>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solidFill>
                  <a:srgbClr val="EAEAEA"/>
                </a:solidFill>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solidFill>
                  <a:srgbClr val="EAEAEA"/>
                </a:solidFill>
              </a:defRPr>
            </a:lvl1pPr>
          </a:lstStyle>
          <a:p>
            <a:pPr>
              <a:defRPr/>
            </a:pPr>
            <a:fld id="{9BF64F95-8F51-0B40-BD34-1A9793CE3D90}" type="slidenum">
              <a:rPr lang="en-US"/>
              <a:pPr>
                <a:defRPr/>
              </a:pPr>
              <a:t>‹#›</a:t>
            </a:fld>
            <a:endParaRPr lang="en-US"/>
          </a:p>
        </p:txBody>
      </p:sp>
    </p:spTree>
    <p:extLst>
      <p:ext uri="{BB962C8B-B14F-4D97-AF65-F5344CB8AC3E}">
        <p14:creationId xmlns:p14="http://schemas.microsoft.com/office/powerpoint/2010/main" val="3514820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59CE721-79CB-A149-B4CA-B0DFD977A8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789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633BFD7-5A3E-024E-841F-B1EED9149D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772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34C8B44-513D-8441-8D4F-C220776249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32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A0D7D8CA-F3AA-3840-8488-51FBC1FC8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1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8A2D5A78-DA75-4843-A471-6772DF25F5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748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BF21AF4-C6D6-C747-9053-91A03C4A71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63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997CB733-6998-8F4B-A6A6-AB640751BB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75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27C7A823-95EF-E448-8F8B-A937B4E5B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3506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0B95D54-720C-3944-800B-297BE0A581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1996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533400"/>
            <a:ext cx="1905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33400"/>
            <a:ext cx="5562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6D2F858B-F540-3948-9C1C-E481F35FF2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70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EA9508A-B7DC-2A4D-9921-25CDD1CA507E}" type="slidenum">
              <a:rPr lang="en-US"/>
              <a:pPr>
                <a:defRPr/>
              </a:pPr>
              <a:t>‹#›</a:t>
            </a:fld>
            <a:endParaRPr lang="en-US"/>
          </a:p>
        </p:txBody>
      </p:sp>
    </p:spTree>
    <p:extLst>
      <p:ext uri="{BB962C8B-B14F-4D97-AF65-F5344CB8AC3E}">
        <p14:creationId xmlns:p14="http://schemas.microsoft.com/office/powerpoint/2010/main" val="2353462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B58C58-3553-9646-9649-6F0C7FDAFF6F}" type="slidenum">
              <a:rPr lang="en-US"/>
              <a:pPr>
                <a:defRPr/>
              </a:pPr>
              <a:t>‹#›</a:t>
            </a:fld>
            <a:endParaRPr lang="en-US"/>
          </a:p>
        </p:txBody>
      </p:sp>
    </p:spTree>
    <p:extLst>
      <p:ext uri="{BB962C8B-B14F-4D97-AF65-F5344CB8AC3E}">
        <p14:creationId xmlns:p14="http://schemas.microsoft.com/office/powerpoint/2010/main" val="3133342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752E5EA-FEFD-8F43-A562-91210CAE5A76}" type="slidenum">
              <a:rPr lang="en-US"/>
              <a:pPr>
                <a:defRPr/>
              </a:pPr>
              <a:t>‹#›</a:t>
            </a:fld>
            <a:endParaRPr lang="en-US"/>
          </a:p>
        </p:txBody>
      </p:sp>
    </p:spTree>
    <p:extLst>
      <p:ext uri="{BB962C8B-B14F-4D97-AF65-F5344CB8AC3E}">
        <p14:creationId xmlns:p14="http://schemas.microsoft.com/office/powerpoint/2010/main" val="409482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150B9D54-45CD-634E-B749-7B6245815A85}" type="slidenum">
              <a:rPr lang="en-US"/>
              <a:pPr>
                <a:defRPr/>
              </a:pPr>
              <a:t>‹#›</a:t>
            </a:fld>
            <a:endParaRPr lang="en-US"/>
          </a:p>
        </p:txBody>
      </p:sp>
    </p:spTree>
    <p:extLst>
      <p:ext uri="{BB962C8B-B14F-4D97-AF65-F5344CB8AC3E}">
        <p14:creationId xmlns:p14="http://schemas.microsoft.com/office/powerpoint/2010/main" val="1339378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36583A0-F4E6-A34E-9403-2B3A1F816FF8}" type="slidenum">
              <a:rPr lang="en-US"/>
              <a:pPr>
                <a:defRPr/>
              </a:pPr>
              <a:t>‹#›</a:t>
            </a:fld>
            <a:endParaRPr lang="en-US"/>
          </a:p>
        </p:txBody>
      </p:sp>
    </p:spTree>
    <p:extLst>
      <p:ext uri="{BB962C8B-B14F-4D97-AF65-F5344CB8AC3E}">
        <p14:creationId xmlns:p14="http://schemas.microsoft.com/office/powerpoint/2010/main" val="2754366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3272546-AAE1-CF41-9442-276765E90DDE}" type="slidenum">
              <a:rPr lang="en-US"/>
              <a:pPr>
                <a:defRPr/>
              </a:pPr>
              <a:t>‹#›</a:t>
            </a:fld>
            <a:endParaRPr lang="en-US"/>
          </a:p>
        </p:txBody>
      </p:sp>
    </p:spTree>
    <p:extLst>
      <p:ext uri="{BB962C8B-B14F-4D97-AF65-F5344CB8AC3E}">
        <p14:creationId xmlns:p14="http://schemas.microsoft.com/office/powerpoint/2010/main" val="368012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558A356-3E79-8F42-84E7-7629E4B4BC11}" type="slidenum">
              <a:rPr lang="en-US"/>
              <a:pPr>
                <a:defRPr/>
              </a:pPr>
              <a:t>‹#›</a:t>
            </a:fld>
            <a:endParaRPr lang="en-US"/>
          </a:p>
        </p:txBody>
      </p:sp>
    </p:spTree>
    <p:extLst>
      <p:ext uri="{BB962C8B-B14F-4D97-AF65-F5344CB8AC3E}">
        <p14:creationId xmlns:p14="http://schemas.microsoft.com/office/powerpoint/2010/main" val="300358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8C4ABE73-037B-EE49-9CB6-B3C99EC1DE17}" type="slidenum">
              <a:rPr lang="en-US"/>
              <a:pPr>
                <a:defRPr/>
              </a:pPr>
              <a:t>‹#›</a:t>
            </a:fld>
            <a:endParaRPr lang="en-US"/>
          </a:p>
        </p:txBody>
      </p:sp>
    </p:spTree>
    <p:extLst>
      <p:ext uri="{BB962C8B-B14F-4D97-AF65-F5344CB8AC3E}">
        <p14:creationId xmlns:p14="http://schemas.microsoft.com/office/powerpoint/2010/main" val="2332789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CC67143A-D1D3-F348-9DA9-EDA159FB8FFF}" type="slidenum">
              <a:rPr lang="en-US"/>
              <a:pPr>
                <a:defRPr/>
              </a:pPr>
              <a:t>‹#›</a:t>
            </a:fld>
            <a:endParaRPr lang="en-US"/>
          </a:p>
        </p:txBody>
      </p:sp>
    </p:spTree>
    <p:extLst>
      <p:ext uri="{BB962C8B-B14F-4D97-AF65-F5344CB8AC3E}">
        <p14:creationId xmlns:p14="http://schemas.microsoft.com/office/powerpoint/2010/main" val="1827149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89205A31-BE17-3B46-908C-B509F601A7FF}" type="slidenum">
              <a:rPr lang="en-US"/>
              <a:pPr>
                <a:defRPr/>
              </a:pPr>
              <a:t>‹#›</a:t>
            </a:fld>
            <a:endParaRPr lang="en-US"/>
          </a:p>
        </p:txBody>
      </p:sp>
    </p:spTree>
    <p:extLst>
      <p:ext uri="{BB962C8B-B14F-4D97-AF65-F5344CB8AC3E}">
        <p14:creationId xmlns:p14="http://schemas.microsoft.com/office/powerpoint/2010/main" val="2634561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5E37FC4-44E4-F24A-B98F-A1F2C3526373}" type="slidenum">
              <a:rPr lang="en-US"/>
              <a:pPr>
                <a:defRPr/>
              </a:pPr>
              <a:t>‹#›</a:t>
            </a:fld>
            <a:endParaRPr lang="en-US"/>
          </a:p>
        </p:txBody>
      </p:sp>
    </p:spTree>
    <p:extLst>
      <p:ext uri="{BB962C8B-B14F-4D97-AF65-F5344CB8AC3E}">
        <p14:creationId xmlns:p14="http://schemas.microsoft.com/office/powerpoint/2010/main" val="2043924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3DDD1AF0-A579-8C40-9E3C-51C4CD30E340}" type="slidenum">
              <a:rPr lang="en-US"/>
              <a:pPr>
                <a:defRPr/>
              </a:pPr>
              <a:t>‹#›</a:t>
            </a:fld>
            <a:endParaRPr lang="en-US"/>
          </a:p>
        </p:txBody>
      </p:sp>
    </p:spTree>
    <p:extLst>
      <p:ext uri="{BB962C8B-B14F-4D97-AF65-F5344CB8AC3E}">
        <p14:creationId xmlns:p14="http://schemas.microsoft.com/office/powerpoint/2010/main" val="3219187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6FFD607-DF2F-5D49-AAE6-C2F5A1693DD8}" type="slidenum">
              <a:rPr lang="en-US"/>
              <a:pPr>
                <a:defRPr/>
              </a:pPr>
              <a:t>‹#›</a:t>
            </a:fld>
            <a:endParaRPr lang="en-US"/>
          </a:p>
        </p:txBody>
      </p:sp>
    </p:spTree>
    <p:extLst>
      <p:ext uri="{BB962C8B-B14F-4D97-AF65-F5344CB8AC3E}">
        <p14:creationId xmlns:p14="http://schemas.microsoft.com/office/powerpoint/2010/main" val="75552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FE2096D-602F-224E-BDBC-8CCC537F9FDF}" type="slidenum">
              <a:rPr lang="en-US"/>
              <a:pPr>
                <a:defRPr/>
              </a:pPr>
              <a:t>‹#›</a:t>
            </a:fld>
            <a:endParaRPr lang="en-US"/>
          </a:p>
        </p:txBody>
      </p:sp>
    </p:spTree>
    <p:extLst>
      <p:ext uri="{BB962C8B-B14F-4D97-AF65-F5344CB8AC3E}">
        <p14:creationId xmlns:p14="http://schemas.microsoft.com/office/powerpoint/2010/main" val="4070757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C13227-C981-D349-B9A0-CDB34B70EA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883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7E7987-30FC-524B-AC6C-295E994FF1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942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28EE68-00BA-4B40-A7F0-D5A4604B6C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2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C59902-704D-0345-AAFD-4CE98E5D4E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75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6A3946-A18A-C441-B268-B302106F3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410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84C6F47-7B07-6240-9995-EBE63AA476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663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C16448-EAC0-0243-B73F-EBB3C6FD0E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6249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13D101-5D88-DF4F-BB0B-6E6BC1B633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7000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ABF4E4-85B1-E343-B2AB-A0DA6873C7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389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E008D2-D013-BD48-88DA-6EA002710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518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A6939B-0D71-9E4E-986D-93BBA514CD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41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73AEEF-99ED-4545-9C5E-B6F0A89662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1" charset="0"/>
                <a:ea typeface="+mn-ea"/>
                <a:cs typeface="+mn-cs"/>
              </a:defRPr>
            </a:lvl1pPr>
          </a:lstStyle>
          <a:p>
            <a:pPr>
              <a:defRPr/>
            </a:pPr>
            <a:endParaRPr lang="en-US">
              <a:solidFill>
                <a:srgbClr val="000000"/>
              </a:solidFill>
            </a:endParaRPr>
          </a:p>
        </p:txBody>
      </p:sp>
      <p:sp>
        <p:nvSpPr>
          <p:cNvPr id="10244"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1" charset="0"/>
                <a:ea typeface="+mn-ea"/>
                <a:cs typeface="+mn-cs"/>
              </a:defRPr>
            </a:lvl1pPr>
          </a:lstStyle>
          <a:p>
            <a:pPr>
              <a:defRPr/>
            </a:pPr>
            <a:endParaRPr lang="en-US">
              <a:solidFill>
                <a:srgbClr val="000000"/>
              </a:solidFill>
            </a:endParaRPr>
          </a:p>
        </p:txBody>
      </p:sp>
      <p:sp>
        <p:nvSpPr>
          <p:cNvPr id="10245"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3D926114-98A2-624F-A553-1E6C8A3A1CCA}" type="slidenum">
              <a:rPr lang="en-US">
                <a:solidFill>
                  <a:srgbClr val="000000"/>
                </a:solidFill>
                <a:latin typeface="Times New Roman" charset="0"/>
                <a:ea typeface="ＭＳ Ｐゴシック" charset="0"/>
                <a:cs typeface="ＭＳ Ｐゴシック" charset="0"/>
              </a:rPr>
              <a:pPr>
                <a:defRPr/>
              </a:pPr>
              <a:t>‹#›</a:t>
            </a:fld>
            <a:endParaRPr lang="en-US">
              <a:solidFill>
                <a:srgbClr val="000000"/>
              </a:solidFill>
              <a:latin typeface="Times New Roman" charset="0"/>
              <a:ea typeface="ＭＳ Ｐゴシック" charset="0"/>
              <a:cs typeface="ＭＳ Ｐゴシック" charset="0"/>
            </a:endParaRPr>
          </a:p>
        </p:txBody>
      </p:sp>
      <p:pic>
        <p:nvPicPr>
          <p:cNvPr id="1030" name="Picture 6" descr="strtegic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11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78B5891C-FDBF-6043-8757-EF44516CBA3B}"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78242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E5482DDE-F247-9142-93EC-4B119F9FD432}"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1025049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826D4C5-F817-DB48-923F-9EF7F633EF3B}" type="slidenum">
              <a:rPr lang="en-US">
                <a:solidFill>
                  <a:srgbClr val="000000"/>
                </a:solidFill>
                <a:latin typeface="Times New Roman" charset="0"/>
                <a:ea typeface="ＭＳ Ｐゴシック" charset="0"/>
                <a:cs typeface="ＭＳ Ｐゴシック" charset="0"/>
              </a:rPr>
              <a:pPr>
                <a:defRPr/>
              </a:pPr>
              <a:t>‹#›</a:t>
            </a:fld>
            <a:endParaRPr lang="en-US">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83396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07"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07" charset="0"/>
        </a:defRPr>
      </a:lvl6pPr>
      <a:lvl7pPr marL="914400" algn="ctr" rtl="0" fontAlgn="base">
        <a:spcBef>
          <a:spcPct val="0"/>
        </a:spcBef>
        <a:spcAft>
          <a:spcPct val="0"/>
        </a:spcAft>
        <a:defRPr sz="4400">
          <a:solidFill>
            <a:schemeClr val="tx2"/>
          </a:solidFill>
          <a:latin typeface="Times New Roman" pitchFamily="-107" charset="0"/>
        </a:defRPr>
      </a:lvl7pPr>
      <a:lvl8pPr marL="1371600" algn="ctr" rtl="0" fontAlgn="base">
        <a:spcBef>
          <a:spcPct val="0"/>
        </a:spcBef>
        <a:spcAft>
          <a:spcPct val="0"/>
        </a:spcAft>
        <a:defRPr sz="4400">
          <a:solidFill>
            <a:schemeClr val="tx2"/>
          </a:solidFill>
          <a:latin typeface="Times New Roman" pitchFamily="-107" charset="0"/>
        </a:defRPr>
      </a:lvl8pPr>
      <a:lvl9pPr marL="1828800" algn="ctr" rtl="0" fontAlgn="base">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au.org/images/sized/images/issues/godslove-400x300.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463040"/>
          </a:xfrm>
        </p:spPr>
        <p:style>
          <a:lnRef idx="2">
            <a:schemeClr val="dk1">
              <a:shade val="50000"/>
            </a:schemeClr>
          </a:lnRef>
          <a:fillRef idx="1">
            <a:schemeClr val="dk1"/>
          </a:fillRef>
          <a:effectRef idx="0">
            <a:schemeClr val="dk1"/>
          </a:effectRef>
          <a:fontRef idx="minor">
            <a:schemeClr val="lt1"/>
          </a:fontRef>
        </p:style>
        <p:txBody>
          <a:bodyPr/>
          <a:lstStyle/>
          <a:p>
            <a:r>
              <a:rPr lang="en-US" sz="4400" b="1" dirty="0">
                <a:effectLst>
                  <a:outerShdw blurRad="50800" dist="38100" dir="13500000" algn="br" rotWithShape="0">
                    <a:prstClr val="black">
                      <a:alpha val="40000"/>
                    </a:prstClr>
                  </a:outerShdw>
                </a:effectLst>
              </a:rPr>
              <a:t>The Personality and Deity of the Spirit</a:t>
            </a:r>
          </a:p>
        </p:txBody>
      </p:sp>
      <p:sp>
        <p:nvSpPr>
          <p:cNvPr id="3" name="Title 1"/>
          <p:cNvSpPr txBox="1">
            <a:spLocks/>
          </p:cNvSpPr>
          <p:nvPr/>
        </p:nvSpPr>
        <p:spPr bwMode="auto">
          <a:xfrm>
            <a:off x="381000" y="2286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He or It?</a:t>
            </a:r>
          </a:p>
        </p:txBody>
      </p:sp>
      <p:sp>
        <p:nvSpPr>
          <p:cNvPr id="4" name="Title 1"/>
          <p:cNvSpPr txBox="1">
            <a:spLocks/>
          </p:cNvSpPr>
          <p:nvPr/>
        </p:nvSpPr>
        <p:spPr bwMode="auto">
          <a:xfrm>
            <a:off x="381000" y="3048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God or Ghost?</a:t>
            </a:r>
          </a:p>
        </p:txBody>
      </p:sp>
      <p:sp>
        <p:nvSpPr>
          <p:cNvPr id="7" name="TextBox 6"/>
          <p:cNvSpPr txBox="1"/>
          <p:nvPr/>
        </p:nvSpPr>
        <p:spPr>
          <a:xfrm>
            <a:off x="8702803" y="0"/>
            <a:ext cx="355686" cy="461665"/>
          </a:xfrm>
          <a:prstGeom prst="rect">
            <a:avLst/>
          </a:prstGeom>
          <a:noFill/>
        </p:spPr>
        <p:txBody>
          <a:bodyPr wrap="none" rtlCol="0">
            <a:spAutoFit/>
          </a:bodyPr>
          <a:lstStyle/>
          <a:p>
            <a:r>
              <a:rPr lang="en-US" sz="2400" b="1" dirty="0">
                <a:solidFill>
                  <a:srgbClr val="000000"/>
                </a:solidFill>
                <a:effectLst>
                  <a:outerShdw blurRad="38100" dist="38100" dir="2700000" algn="tl">
                    <a:srgbClr val="000000">
                      <a:alpha val="43137"/>
                    </a:srgbClr>
                  </a:outerShdw>
                </a:effectLst>
              </a:rPr>
              <a:t>ii</a:t>
            </a:r>
          </a:p>
        </p:txBody>
      </p:sp>
      <p:sp>
        <p:nvSpPr>
          <p:cNvPr id="5" name="Rectangle 4">
            <a:extLst>
              <a:ext uri="{FF2B5EF4-FFF2-40B4-BE49-F238E27FC236}">
                <a16:creationId xmlns:a16="http://schemas.microsoft.com/office/drawing/2014/main" id="{50F0AF4F-6821-3738-E410-1C7F198EE34F}"/>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00"/>
                </a:solidFill>
              </a:rPr>
              <a:t>There is Only One God</a:t>
            </a:r>
          </a:p>
        </p:txBody>
      </p:sp>
      <p:pic>
        <p:nvPicPr>
          <p:cNvPr id="3" name="Picture 2"/>
          <p:cNvPicPr>
            <a:picLocks noChangeAspect="1"/>
          </p:cNvPicPr>
          <p:nvPr/>
        </p:nvPicPr>
        <p:blipFill>
          <a:blip r:embed="rId2"/>
          <a:stretch>
            <a:fillRect/>
          </a:stretch>
        </p:blipFill>
        <p:spPr>
          <a:xfrm>
            <a:off x="304800" y="1600200"/>
            <a:ext cx="4419600" cy="4419600"/>
          </a:xfrm>
          <a:prstGeom prst="rect">
            <a:avLst/>
          </a:prstGeom>
        </p:spPr>
      </p:pic>
      <p:sp>
        <p:nvSpPr>
          <p:cNvPr id="4" name="Title 1"/>
          <p:cNvSpPr txBox="1">
            <a:spLocks/>
          </p:cNvSpPr>
          <p:nvPr/>
        </p:nvSpPr>
        <p:spPr bwMode="auto">
          <a:xfrm>
            <a:off x="4724401" y="1905000"/>
            <a:ext cx="4386478"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3200" b="1" dirty="0"/>
              <a:t>"</a:t>
            </a:r>
            <a:r>
              <a:rPr lang="en-US" sz="3200" b="1" dirty="0"/>
              <a:t>This is what the L</a:t>
            </a:r>
            <a:r>
              <a:rPr lang="en-US" sz="2800" b="1" dirty="0"/>
              <a:t>ORD</a:t>
            </a:r>
            <a:r>
              <a:rPr lang="en-US" sz="3200" b="1" dirty="0"/>
              <a:t> says—Israel</a:t>
            </a:r>
            <a:r>
              <a:rPr lang="uk-UA" sz="3200" b="1" dirty="0"/>
              <a:t>'</a:t>
            </a:r>
            <a:r>
              <a:rPr lang="en-US" sz="3200" b="1" dirty="0"/>
              <a:t>s King and Redeemer, the L</a:t>
            </a:r>
            <a:r>
              <a:rPr lang="en-US" sz="2800" b="1" dirty="0"/>
              <a:t>ORD</a:t>
            </a:r>
            <a:r>
              <a:rPr lang="en-US" sz="3200" b="1" dirty="0"/>
              <a:t> of Heaven</a:t>
            </a:r>
            <a:r>
              <a:rPr lang="uk-UA" sz="3200" b="1" dirty="0"/>
              <a:t>'</a:t>
            </a:r>
            <a:r>
              <a:rPr lang="en-US" sz="3200" b="1" dirty="0"/>
              <a:t>s Armies: </a:t>
            </a:r>
            <a:r>
              <a:rPr lang="ru-RU" sz="3200" b="1" dirty="0"/>
              <a:t>"</a:t>
            </a:r>
            <a:r>
              <a:rPr lang="en-US" sz="3200" b="1" dirty="0"/>
              <a:t>I am the First and the Last; </a:t>
            </a:r>
            <a:r>
              <a:rPr lang="en-US" sz="3200" b="1" dirty="0">
                <a:solidFill>
                  <a:srgbClr val="000090"/>
                </a:solidFill>
              </a:rPr>
              <a:t>there is no other God</a:t>
            </a:r>
            <a:r>
              <a:rPr lang="ru-RU" sz="3200" b="1" dirty="0"/>
              <a:t>"</a:t>
            </a:r>
            <a:r>
              <a:rPr lang="en-US" sz="3200" b="1" dirty="0"/>
              <a:t> </a:t>
            </a:r>
            <a:br>
              <a:rPr lang="en-US" sz="3200" b="1" dirty="0"/>
            </a:br>
            <a:r>
              <a:rPr lang="en-US" sz="3200" b="1" dirty="0"/>
              <a:t>(Isaiah 44:6)</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1184841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4000" b="1" dirty="0">
                <a:solidFill>
                  <a:srgbClr val="000000"/>
                </a:solidFill>
              </a:rPr>
              <a:t>There is Only One God</a:t>
            </a:r>
          </a:p>
        </p:txBody>
      </p:sp>
      <p:sp>
        <p:nvSpPr>
          <p:cNvPr id="4" name="Title 1"/>
          <p:cNvSpPr txBox="1">
            <a:spLocks/>
          </p:cNvSpPr>
          <p:nvPr/>
        </p:nvSpPr>
        <p:spPr bwMode="auto">
          <a:xfrm>
            <a:off x="228600" y="1371600"/>
            <a:ext cx="4005479"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3200" b="1" dirty="0"/>
              <a:t>"</a:t>
            </a:r>
            <a:r>
              <a:rPr lang="en-US" sz="3200" b="1" dirty="0"/>
              <a:t>…Understand that I alone am God. There is no other God—there never has been, and there never will be</a:t>
            </a:r>
            <a:r>
              <a:rPr lang="ru-RU" sz="3200" b="1" dirty="0"/>
              <a:t>"</a:t>
            </a:r>
            <a:r>
              <a:rPr lang="en-US" sz="3200" b="1" dirty="0"/>
              <a:t> </a:t>
            </a:r>
            <a:br>
              <a:rPr lang="en-US" sz="3200" b="1" dirty="0"/>
            </a:br>
            <a:r>
              <a:rPr lang="en-US" sz="3200" b="1" dirty="0"/>
              <a:t>(Isaiah 43:10</a:t>
            </a:r>
            <a:r>
              <a:rPr lang="en-US" sz="2800" b="1" dirty="0"/>
              <a:t> NLT</a:t>
            </a:r>
            <a:r>
              <a:rPr lang="en-US" sz="3200" b="1" dirty="0"/>
              <a:t>)</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25995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z="4000" b="1" dirty="0">
                <a:solidFill>
                  <a:schemeClr val="bg1"/>
                </a:solidFill>
              </a:rPr>
              <a:t>There is Only One God</a:t>
            </a:r>
          </a:p>
        </p:txBody>
      </p:sp>
      <p:sp>
        <p:nvSpPr>
          <p:cNvPr id="4" name="Title 1"/>
          <p:cNvSpPr txBox="1">
            <a:spLocks/>
          </p:cNvSpPr>
          <p:nvPr/>
        </p:nvSpPr>
        <p:spPr bwMode="auto">
          <a:xfrm>
            <a:off x="1524000" y="1981200"/>
            <a:ext cx="4081679"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3600" b="1" dirty="0">
                <a:solidFill>
                  <a:schemeClr val="bg1"/>
                </a:solidFill>
              </a:rPr>
              <a:t>"</a:t>
            </a:r>
            <a:r>
              <a:rPr lang="en-US" sz="3600" b="1" dirty="0">
                <a:solidFill>
                  <a:schemeClr val="bg1"/>
                </a:solidFill>
              </a:rPr>
              <a:t>There is but one God, and one mediator between God and man, Christ Jesus</a:t>
            </a:r>
            <a:r>
              <a:rPr lang="ru-RU" sz="3600" b="1" dirty="0">
                <a:solidFill>
                  <a:schemeClr val="bg1"/>
                </a:solidFill>
              </a:rPr>
              <a:t>"</a:t>
            </a:r>
            <a:r>
              <a:rPr lang="en-US" sz="3600" b="1" dirty="0">
                <a:solidFill>
                  <a:schemeClr val="bg1"/>
                </a:solidFill>
              </a:rPr>
              <a:t> </a:t>
            </a:r>
            <a:br>
              <a:rPr lang="en-US" sz="3600" b="1" dirty="0">
                <a:solidFill>
                  <a:schemeClr val="bg1"/>
                </a:solidFill>
              </a:rPr>
            </a:br>
            <a:r>
              <a:rPr lang="en-US" sz="3600" b="1" dirty="0">
                <a:solidFill>
                  <a:schemeClr val="bg1"/>
                </a:solidFill>
              </a:rPr>
              <a:t>(1 Tim. 2:5)</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238651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a:p>
        </p:txBody>
      </p:sp>
      <p:grpSp>
        <p:nvGrpSpPr>
          <p:cNvPr id="22531" name="Group 3"/>
          <p:cNvGrpSpPr>
            <a:grpSpLocks/>
          </p:cNvGrpSpPr>
          <p:nvPr/>
        </p:nvGrpSpPr>
        <p:grpSpPr bwMode="auto">
          <a:xfrm>
            <a:off x="-76200" y="-76200"/>
            <a:ext cx="9350375" cy="7031038"/>
            <a:chOff x="-34" y="0"/>
            <a:chExt cx="5890" cy="4429"/>
          </a:xfrm>
        </p:grpSpPr>
        <p:sp>
          <p:nvSpPr>
            <p:cNvPr id="2253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dirty="0"/>
            </a:p>
          </p:txBody>
        </p:sp>
        <p:sp>
          <p:nvSpPr>
            <p:cNvPr id="2253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p>
          </p:txBody>
        </p:sp>
      </p:grpSp>
      <p:sp>
        <p:nvSpPr>
          <p:cNvPr id="2" name="Title 1"/>
          <p:cNvSpPr>
            <a:spLocks noGrp="1"/>
          </p:cNvSpPr>
          <p:nvPr>
            <p:ph type="title" idx="4294967295"/>
          </p:nvPr>
        </p:nvSpPr>
        <p:spPr>
          <a:xfrm>
            <a:off x="0" y="274638"/>
            <a:ext cx="9067800" cy="1143000"/>
          </a:xfrm>
          <a:solidFill>
            <a:schemeClr val="tx1"/>
          </a:solidFill>
        </p:spPr>
        <p:txBody>
          <a:bodyPr/>
          <a:lstStyle/>
          <a:p>
            <a:r>
              <a:rPr lang="en-US" sz="4000" b="1" dirty="0">
                <a:solidFill>
                  <a:schemeClr val="bg1"/>
                </a:solidFill>
                <a:effectLst>
                  <a:outerShdw blurRad="38100" dist="38100" dir="2700000" algn="tl">
                    <a:srgbClr val="000000">
                      <a:alpha val="43137"/>
                    </a:srgbClr>
                  </a:outerShdw>
                </a:effectLst>
              </a:rPr>
              <a:t>3. Correctly Define the Trinity</a:t>
            </a:r>
          </a:p>
        </p:txBody>
      </p:sp>
      <p:sp>
        <p:nvSpPr>
          <p:cNvPr id="7" name="Title 1"/>
          <p:cNvSpPr txBox="1">
            <a:spLocks/>
          </p:cNvSpPr>
          <p:nvPr/>
        </p:nvSpPr>
        <p:spPr bwMode="auto">
          <a:xfrm>
            <a:off x="152400" y="1600200"/>
            <a:ext cx="8991600" cy="441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ru-RU" sz="3600" b="1" dirty="0">
                <a:solidFill>
                  <a:schemeClr val="bg1"/>
                </a:solidFill>
                <a:effectLst>
                  <a:glow rad="228600">
                    <a:schemeClr val="tx1"/>
                  </a:glow>
                </a:effectLst>
              </a:rPr>
              <a:t>"</a:t>
            </a:r>
            <a:r>
              <a:rPr lang="en-US" sz="3600" b="1" dirty="0">
                <a:solidFill>
                  <a:schemeClr val="bg1"/>
                </a:solidFill>
                <a:effectLst>
                  <a:glow rad="228600">
                    <a:schemeClr val="tx1"/>
                  </a:glow>
                </a:effectLst>
              </a:rPr>
              <a:t>Within the nature of the one, true God exists </a:t>
            </a:r>
            <a:r>
              <a:rPr lang="en-US" sz="3600" b="1" dirty="0">
                <a:solidFill>
                  <a:srgbClr val="FFFF00"/>
                </a:solidFill>
                <a:effectLst>
                  <a:glow rad="228600">
                    <a:schemeClr val="tx1"/>
                  </a:glow>
                </a:effectLst>
              </a:rPr>
              <a:t>three Person(age)s</a:t>
            </a:r>
            <a:r>
              <a:rPr lang="en-US" sz="3600" b="1" dirty="0">
                <a:solidFill>
                  <a:schemeClr val="bg1"/>
                </a:solidFill>
                <a:effectLst>
                  <a:glow rad="228600">
                    <a:schemeClr val="tx1"/>
                  </a:glow>
                </a:effectLst>
              </a:rPr>
              <a:t>: </a:t>
            </a:r>
            <a:br>
              <a:rPr lang="en-US" sz="3600" b="1" dirty="0">
                <a:solidFill>
                  <a:schemeClr val="bg1"/>
                </a:solidFill>
                <a:effectLst>
                  <a:glow rad="228600">
                    <a:schemeClr val="tx1"/>
                  </a:glow>
                </a:effectLst>
              </a:rPr>
            </a:br>
            <a:r>
              <a:rPr lang="en-US" sz="3600" b="1" dirty="0">
                <a:solidFill>
                  <a:schemeClr val="bg1"/>
                </a:solidFill>
                <a:effectLst>
                  <a:glow rad="228600">
                    <a:schemeClr val="tx1"/>
                  </a:glow>
                </a:effectLst>
              </a:rPr>
              <a:t>the Father, the Son and the Holy Spirit, who share the same </a:t>
            </a:r>
            <a:r>
              <a:rPr lang="en-US" sz="3600" b="1" dirty="0">
                <a:solidFill>
                  <a:srgbClr val="FFFF00"/>
                </a:solidFill>
                <a:effectLst>
                  <a:glow rad="228600">
                    <a:schemeClr val="tx1"/>
                  </a:glow>
                </a:effectLst>
              </a:rPr>
              <a:t>attributes</a:t>
            </a:r>
            <a:r>
              <a:rPr lang="en-US" sz="3600" b="1" dirty="0">
                <a:solidFill>
                  <a:schemeClr val="bg1"/>
                </a:solidFill>
                <a:effectLst>
                  <a:glow rad="228600">
                    <a:schemeClr val="tx1"/>
                  </a:glow>
                </a:effectLst>
              </a:rPr>
              <a:t>, </a:t>
            </a:r>
            <a:br>
              <a:rPr lang="en-US" sz="3600" b="1" dirty="0">
                <a:solidFill>
                  <a:schemeClr val="bg1"/>
                </a:solidFill>
                <a:effectLst>
                  <a:glow rad="228600">
                    <a:schemeClr val="tx1"/>
                  </a:glow>
                </a:effectLst>
              </a:rPr>
            </a:br>
            <a:r>
              <a:rPr lang="en-US" sz="3600" b="1" dirty="0">
                <a:solidFill>
                  <a:schemeClr val="bg1"/>
                </a:solidFill>
                <a:effectLst>
                  <a:glow rad="228600">
                    <a:schemeClr val="tx1"/>
                  </a:glow>
                </a:effectLst>
              </a:rPr>
              <a:t>are the same </a:t>
            </a:r>
            <a:r>
              <a:rPr lang="en-US" sz="3600" b="1" dirty="0">
                <a:solidFill>
                  <a:srgbClr val="FFFF00"/>
                </a:solidFill>
                <a:effectLst>
                  <a:glow rad="228600">
                    <a:schemeClr val="tx1"/>
                  </a:glow>
                </a:effectLst>
              </a:rPr>
              <a:t>substance</a:t>
            </a:r>
            <a:r>
              <a:rPr lang="en-US" sz="3600" b="1" dirty="0">
                <a:solidFill>
                  <a:schemeClr val="bg1"/>
                </a:solidFill>
                <a:effectLst>
                  <a:glow rad="228600">
                    <a:schemeClr val="tx1"/>
                  </a:glow>
                </a:effectLst>
              </a:rPr>
              <a:t> (nature, essence or reality) </a:t>
            </a:r>
            <a:br>
              <a:rPr lang="en-US" sz="3600" b="1" dirty="0">
                <a:solidFill>
                  <a:schemeClr val="bg1"/>
                </a:solidFill>
                <a:effectLst>
                  <a:glow rad="228600">
                    <a:schemeClr val="tx1"/>
                  </a:glow>
                </a:effectLst>
              </a:rPr>
            </a:br>
            <a:r>
              <a:rPr lang="en-US" sz="3600" b="1" dirty="0">
                <a:solidFill>
                  <a:schemeClr val="bg1"/>
                </a:solidFill>
                <a:effectLst>
                  <a:glow rad="228600">
                    <a:schemeClr val="tx1"/>
                  </a:glow>
                </a:effectLst>
              </a:rPr>
              <a:t>and are in effect the one, true God.</a:t>
            </a:r>
            <a:r>
              <a:rPr lang="ru-RU" sz="3600" b="1" dirty="0">
                <a:solidFill>
                  <a:schemeClr val="bg1"/>
                </a:solidFill>
                <a:effectLst>
                  <a:glow rad="228600">
                    <a:schemeClr val="tx1"/>
                  </a:glow>
                </a:effectLst>
              </a:rPr>
              <a:t>"</a:t>
            </a:r>
            <a:r>
              <a:rPr lang="en-US" sz="3600" b="1" dirty="0">
                <a:solidFill>
                  <a:schemeClr val="bg1"/>
                </a:solidFill>
                <a:effectLst>
                  <a:glow rad="228600">
                    <a:schemeClr val="tx1"/>
                  </a:glow>
                </a:effectLst>
              </a:rPr>
              <a:t> </a:t>
            </a:r>
          </a:p>
        </p:txBody>
      </p:sp>
      <p:sp>
        <p:nvSpPr>
          <p:cNvPr id="3" name="TextBox 2"/>
          <p:cNvSpPr txBox="1"/>
          <p:nvPr/>
        </p:nvSpPr>
        <p:spPr>
          <a:xfrm>
            <a:off x="8779003" y="-7620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
        <p:nvSpPr>
          <p:cNvPr id="9" name="Title 1"/>
          <p:cNvSpPr txBox="1">
            <a:spLocks/>
          </p:cNvSpPr>
          <p:nvPr/>
        </p:nvSpPr>
        <p:spPr bwMode="auto">
          <a:xfrm>
            <a:off x="-193964" y="6019799"/>
            <a:ext cx="9337964" cy="86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i="1" dirty="0">
                <a:solidFill>
                  <a:schemeClr val="bg1"/>
                </a:solidFill>
                <a:effectLst>
                  <a:glow rad="228600">
                    <a:schemeClr val="tx1"/>
                  </a:glow>
                </a:effectLst>
              </a:rPr>
              <a:t>Ask, </a:t>
            </a:r>
            <a:r>
              <a:rPr lang="ru-RU" sz="3600" b="1" i="1" dirty="0">
                <a:solidFill>
                  <a:schemeClr val="bg1"/>
                </a:solidFill>
                <a:effectLst>
                  <a:glow rad="228600">
                    <a:schemeClr val="tx1"/>
                  </a:glow>
                </a:effectLst>
              </a:rPr>
              <a:t>"</a:t>
            </a:r>
            <a:r>
              <a:rPr lang="en-US" sz="3600" b="1" i="1" dirty="0">
                <a:solidFill>
                  <a:schemeClr val="bg1"/>
                </a:solidFill>
                <a:effectLst>
                  <a:glow rad="228600">
                    <a:schemeClr val="tx1"/>
                  </a:glow>
                </a:effectLst>
              </a:rPr>
              <a:t>Do you agree with this definition?</a:t>
            </a:r>
            <a:r>
              <a:rPr lang="ru-RU" sz="3600" b="1" i="1" dirty="0">
                <a:solidFill>
                  <a:schemeClr val="bg1"/>
                </a:solidFill>
                <a:effectLst>
                  <a:glow rad="228600">
                    <a:schemeClr val="tx1"/>
                  </a:glow>
                </a:effectLst>
              </a:rPr>
              <a:t>"</a:t>
            </a:r>
            <a:endParaRPr lang="en-US" sz="3600" b="1" i="1" dirty="0">
              <a:solidFill>
                <a:schemeClr val="bg1"/>
              </a:solidFill>
              <a:effectLst>
                <a:glow rad="228600">
                  <a:schemeClr val="tx1"/>
                </a:glow>
              </a:effectLst>
            </a:endParaRPr>
          </a:p>
        </p:txBody>
      </p:sp>
    </p:spTree>
    <p:extLst>
      <p:ext uri="{BB962C8B-B14F-4D97-AF65-F5344CB8AC3E}">
        <p14:creationId xmlns:p14="http://schemas.microsoft.com/office/powerpoint/2010/main" val="249371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993" y="381000"/>
            <a:ext cx="9153993" cy="4876800"/>
          </a:xfrm>
          <a:prstGeom prst="rect">
            <a:avLst/>
          </a:prstGeom>
        </p:spPr>
      </p:pic>
      <p:sp>
        <p:nvSpPr>
          <p:cNvPr id="2" name="Title 1"/>
          <p:cNvSpPr>
            <a:spLocks noGrp="1"/>
          </p:cNvSpPr>
          <p:nvPr>
            <p:ph type="title"/>
          </p:nvPr>
        </p:nvSpPr>
        <p:spPr>
          <a:xfrm>
            <a:off x="76200" y="46038"/>
            <a:ext cx="8991600" cy="792162"/>
          </a:xfrm>
        </p:spPr>
        <p:txBody>
          <a:bodyPr/>
          <a:lstStyle/>
          <a:p>
            <a:r>
              <a:rPr lang="en-US" sz="4000" b="1" dirty="0"/>
              <a:t>The Illustration of Light</a:t>
            </a:r>
          </a:p>
        </p:txBody>
      </p:sp>
      <p:sp>
        <p:nvSpPr>
          <p:cNvPr id="4" name="Title 1"/>
          <p:cNvSpPr txBox="1">
            <a:spLocks/>
          </p:cNvSpPr>
          <p:nvPr/>
        </p:nvSpPr>
        <p:spPr bwMode="auto">
          <a:xfrm>
            <a:off x="-1117"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chemeClr val="bg1"/>
                </a:solidFill>
              </a:rPr>
              <a:t>A single beam of white light…</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iii</a:t>
            </a:r>
          </a:p>
        </p:txBody>
      </p:sp>
      <p:sp>
        <p:nvSpPr>
          <p:cNvPr id="7" name="Title 1"/>
          <p:cNvSpPr txBox="1">
            <a:spLocks/>
          </p:cNvSpPr>
          <p:nvPr/>
        </p:nvSpPr>
        <p:spPr bwMode="auto">
          <a:xfrm>
            <a:off x="4728829" y="5181600"/>
            <a:ext cx="4386478"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b="1" dirty="0">
                <a:solidFill>
                  <a:schemeClr val="bg1"/>
                </a:solidFill>
              </a:rPr>
              <a:t>…breaks into three beams of red, yellow, and blue</a:t>
            </a:r>
          </a:p>
        </p:txBody>
      </p:sp>
    </p:spTree>
    <p:extLst>
      <p:ext uri="{BB962C8B-B14F-4D97-AF65-F5344CB8AC3E}">
        <p14:creationId xmlns:p14="http://schemas.microsoft.com/office/powerpoint/2010/main" val="317538860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2089" b="2883"/>
          <a:stretch/>
        </p:blipFill>
        <p:spPr>
          <a:xfrm>
            <a:off x="0" y="0"/>
            <a:ext cx="9144000" cy="6934200"/>
          </a:xfrm>
          <a:prstGeom prst="rect">
            <a:avLst/>
          </a:prstGeom>
        </p:spPr>
      </p:pic>
      <p:sp>
        <p:nvSpPr>
          <p:cNvPr id="2" name="Title 1"/>
          <p:cNvSpPr>
            <a:spLocks noGrp="1"/>
          </p:cNvSpPr>
          <p:nvPr>
            <p:ph type="title"/>
          </p:nvPr>
        </p:nvSpPr>
        <p:spPr>
          <a:xfrm>
            <a:off x="0" y="0"/>
            <a:ext cx="7239000" cy="762000"/>
          </a:xfrm>
          <a:solidFill>
            <a:srgbClr val="000000"/>
          </a:solidFill>
        </p:spPr>
        <p:txBody>
          <a:bodyPr/>
          <a:lstStyle/>
          <a:p>
            <a:r>
              <a:rPr lang="en-US" sz="4000" b="1" dirty="0">
                <a:solidFill>
                  <a:schemeClr val="bg1"/>
                </a:solidFill>
              </a:rPr>
              <a:t>4.  Decide who Jesus is</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88773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en-US" sz="2800" dirty="0"/>
              <a:t>5. Show the reasonableness of this proposition:</a:t>
            </a:r>
          </a:p>
        </p:txBody>
      </p:sp>
      <p:sp>
        <p:nvSpPr>
          <p:cNvPr id="3" name="Title 1"/>
          <p:cNvSpPr txBox="1">
            <a:spLocks/>
          </p:cNvSpPr>
          <p:nvPr/>
        </p:nvSpPr>
        <p:spPr bwMode="auto">
          <a:xfrm>
            <a:off x="381000" y="1143000"/>
            <a:ext cx="8305800" cy="3581400"/>
          </a:xfrm>
          <a:prstGeom prst="rect">
            <a:avLst/>
          </a:prstGeom>
          <a:solidFill>
            <a:srgbClr val="000090"/>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dirty="0"/>
              <a:t>If three biblical Persons are all called God and share the same attributes of God, but there exists only one God, they are in effect </a:t>
            </a:r>
            <a:r>
              <a:rPr lang="en-US" sz="3600" b="1" i="1" dirty="0"/>
              <a:t>the</a:t>
            </a:r>
            <a:r>
              <a:rPr lang="en-US" sz="3600" b="1" dirty="0"/>
              <a:t> one, true God.  (If this can be demonstrated then the Trinity is true.) </a:t>
            </a:r>
          </a:p>
        </p:txBody>
      </p:sp>
      <p:sp>
        <p:nvSpPr>
          <p:cNvPr id="5" name="Title 1"/>
          <p:cNvSpPr txBox="1">
            <a:spLocks/>
          </p:cNvSpPr>
          <p:nvPr/>
        </p:nvSpPr>
        <p:spPr bwMode="auto">
          <a:xfrm>
            <a:off x="0" y="4800600"/>
            <a:ext cx="91440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en-US" sz="3200" b="1" i="1" dirty="0">
                <a:solidFill>
                  <a:schemeClr val="bg1"/>
                </a:solidFill>
                <a:effectLst>
                  <a:outerShdw blurRad="38100" dist="38100" dir="2700000" algn="tl">
                    <a:srgbClr val="000000">
                      <a:alpha val="43137"/>
                    </a:srgbClr>
                  </a:outerShdw>
                </a:effectLst>
              </a:rPr>
              <a:t>Ask, </a:t>
            </a:r>
            <a:r>
              <a:rPr lang="ru-RU" sz="3200" b="1" i="1" dirty="0">
                <a:solidFill>
                  <a:schemeClr val="bg1"/>
                </a:solidFill>
                <a:effectLst>
                  <a:outerShdw blurRad="38100" dist="38100" dir="2700000" algn="tl">
                    <a:srgbClr val="000000">
                      <a:alpha val="43137"/>
                    </a:srgbClr>
                  </a:outerShdw>
                </a:effectLst>
              </a:rPr>
              <a:t>"</a:t>
            </a:r>
            <a:r>
              <a:rPr lang="en-US" sz="3200" b="1" i="1" dirty="0">
                <a:solidFill>
                  <a:schemeClr val="bg1"/>
                </a:solidFill>
                <a:effectLst>
                  <a:outerShdw blurRad="38100" dist="38100" dir="2700000" algn="tl">
                    <a:srgbClr val="000000">
                      <a:alpha val="43137"/>
                    </a:srgbClr>
                  </a:outerShdw>
                </a:effectLst>
              </a:rPr>
              <a:t>If I can prove this to you, </a:t>
            </a:r>
            <a:br>
              <a:rPr lang="en-US" sz="3200" b="1" i="1" dirty="0">
                <a:solidFill>
                  <a:schemeClr val="bg1"/>
                </a:solidFill>
                <a:effectLst>
                  <a:outerShdw blurRad="38100" dist="38100" dir="2700000" algn="tl">
                    <a:srgbClr val="000000">
                      <a:alpha val="43137"/>
                    </a:srgbClr>
                  </a:outerShdw>
                </a:effectLst>
              </a:rPr>
            </a:br>
            <a:r>
              <a:rPr lang="en-US" sz="3200" b="1" i="1" dirty="0">
                <a:solidFill>
                  <a:schemeClr val="bg1"/>
                </a:solidFill>
                <a:effectLst>
                  <a:outerShdw blurRad="38100" dist="38100" dir="2700000" algn="tl">
                    <a:srgbClr val="000000">
                      <a:alpha val="43137"/>
                    </a:srgbClr>
                  </a:outerShdw>
                </a:effectLst>
              </a:rPr>
              <a:t>then will you believe in the Trinity?</a:t>
            </a:r>
            <a:r>
              <a:rPr lang="ru-RU" sz="3200" b="1" i="1" dirty="0">
                <a:solidFill>
                  <a:schemeClr val="bg1"/>
                </a:solidFill>
                <a:effectLst>
                  <a:outerShdw blurRad="38100" dist="38100" dir="2700000" algn="tl">
                    <a:srgbClr val="000000">
                      <a:alpha val="43137"/>
                    </a:srgbClr>
                  </a:outerShdw>
                </a:effectLst>
              </a:rPr>
              <a:t>"</a:t>
            </a:r>
            <a:endParaRPr lang="en-US" sz="3200" b="1" i="1" dirty="0">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bwMode="auto">
          <a:xfrm>
            <a:off x="0" y="5708073"/>
            <a:ext cx="911398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90000"/>
              </a:lnSpc>
            </a:pPr>
            <a:r>
              <a:rPr lang="en-US" sz="3200" b="1" i="1" dirty="0">
                <a:solidFill>
                  <a:schemeClr val="bg1"/>
                </a:solidFill>
                <a:effectLst>
                  <a:outerShdw blurRad="38100" dist="38100" dir="2700000" algn="tl">
                    <a:srgbClr val="000000">
                      <a:alpha val="43137"/>
                    </a:srgbClr>
                  </a:outerShdw>
                </a:effectLst>
              </a:rPr>
              <a:t>If the person says </a:t>
            </a:r>
            <a:r>
              <a:rPr lang="ru-RU" sz="3200" b="1" i="1" dirty="0">
                <a:solidFill>
                  <a:schemeClr val="bg1"/>
                </a:solidFill>
                <a:effectLst>
                  <a:outerShdw blurRad="38100" dist="38100" dir="2700000" algn="tl">
                    <a:srgbClr val="000000">
                      <a:alpha val="43137"/>
                    </a:srgbClr>
                  </a:outerShdw>
                </a:effectLst>
              </a:rPr>
              <a:t>"</a:t>
            </a:r>
            <a:r>
              <a:rPr lang="en-US" sz="3200" b="1" i="1" dirty="0">
                <a:solidFill>
                  <a:schemeClr val="bg1"/>
                </a:solidFill>
                <a:effectLst>
                  <a:outerShdw blurRad="38100" dist="38100" dir="2700000" algn="tl">
                    <a:srgbClr val="000000">
                      <a:alpha val="43137"/>
                    </a:srgbClr>
                  </a:outerShdw>
                </a:effectLst>
              </a:rPr>
              <a:t>no,</a:t>
            </a:r>
            <a:r>
              <a:rPr lang="ru-RU" sz="3200" b="1" i="1" dirty="0">
                <a:solidFill>
                  <a:schemeClr val="bg1"/>
                </a:solidFill>
                <a:effectLst>
                  <a:outerShdw blurRad="38100" dist="38100" dir="2700000" algn="tl">
                    <a:srgbClr val="000000">
                      <a:alpha val="43137"/>
                    </a:srgbClr>
                  </a:outerShdw>
                </a:effectLst>
              </a:rPr>
              <a:t>"</a:t>
            </a:r>
            <a:r>
              <a:rPr lang="en-US" sz="3200" b="1" i="1" dirty="0">
                <a:solidFill>
                  <a:schemeClr val="bg1"/>
                </a:solidFill>
                <a:effectLst>
                  <a:outerShdw blurRad="38100" dist="38100" dir="2700000" algn="tl">
                    <a:srgbClr val="000000">
                      <a:alpha val="43137"/>
                    </a:srgbClr>
                  </a:outerShdw>
                </a:effectLst>
              </a:rPr>
              <a:t> then he or she has an authority other than the Bible!</a:t>
            </a:r>
          </a:p>
        </p:txBody>
      </p:sp>
      <p:sp>
        <p:nvSpPr>
          <p:cNvPr id="7" name="TextBox 6"/>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28722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53975" y="0"/>
            <a:ext cx="9350375" cy="7031038"/>
            <a:chOff x="-34" y="0"/>
            <a:chExt cx="5890" cy="4429"/>
          </a:xfrm>
        </p:grpSpPr>
        <p:sp>
          <p:nvSpPr>
            <p:cNvPr id="8"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9"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grpSp>
      <p:grpSp>
        <p:nvGrpSpPr>
          <p:cNvPr id="10" name="Group 5"/>
          <p:cNvGrpSpPr>
            <a:grpSpLocks/>
          </p:cNvGrpSpPr>
          <p:nvPr/>
        </p:nvGrpSpPr>
        <p:grpSpPr bwMode="auto">
          <a:xfrm>
            <a:off x="1905000" y="1181100"/>
            <a:ext cx="5219700" cy="5219700"/>
            <a:chOff x="1200" y="696"/>
            <a:chExt cx="3288" cy="3288"/>
          </a:xfrm>
        </p:grpSpPr>
        <p:sp>
          <p:nvSpPr>
            <p:cNvPr id="11"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sp>
          <p:nvSpPr>
            <p:cNvPr id="12"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grpSp>
      <p:sp>
        <p:nvSpPr>
          <p:cNvPr id="13"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a:spcBef>
                <a:spcPct val="50000"/>
              </a:spcBef>
              <a:buFontTx/>
              <a:buChar char="•"/>
            </a:pPr>
            <a:endParaRPr lang="en-US" sz="2400">
              <a:latin typeface="+mn-lt"/>
            </a:endParaRPr>
          </a:p>
        </p:txBody>
      </p:sp>
      <p:sp>
        <p:nvSpPr>
          <p:cNvPr id="14"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5"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is</a:t>
            </a:r>
          </a:p>
        </p:txBody>
      </p:sp>
      <p:sp>
        <p:nvSpPr>
          <p:cNvPr id="16"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is</a:t>
            </a:r>
          </a:p>
        </p:txBody>
      </p:sp>
      <p:sp>
        <p:nvSpPr>
          <p:cNvPr id="17"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is</a:t>
            </a:r>
          </a:p>
        </p:txBody>
      </p:sp>
      <p:sp>
        <p:nvSpPr>
          <p:cNvPr id="18"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Son</a:t>
            </a:r>
          </a:p>
        </p:txBody>
      </p:sp>
      <p:grpSp>
        <p:nvGrpSpPr>
          <p:cNvPr id="19" name="Group 14"/>
          <p:cNvGrpSpPr>
            <a:grpSpLocks/>
          </p:cNvGrpSpPr>
          <p:nvPr/>
        </p:nvGrpSpPr>
        <p:grpSpPr bwMode="auto">
          <a:xfrm>
            <a:off x="3629025" y="2862263"/>
            <a:ext cx="1981200" cy="1752600"/>
            <a:chOff x="2286" y="1803"/>
            <a:chExt cx="1248" cy="1104"/>
          </a:xfrm>
        </p:grpSpPr>
        <p:sp>
          <p:nvSpPr>
            <p:cNvPr id="20"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GOD</a:t>
              </a:r>
            </a:p>
          </p:txBody>
        </p:sp>
        <p:sp>
          <p:nvSpPr>
            <p:cNvPr id="21"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sp>
        <p:nvSpPr>
          <p:cNvPr id="22"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Father</a:t>
            </a:r>
          </a:p>
        </p:txBody>
      </p:sp>
      <p:sp>
        <p:nvSpPr>
          <p:cNvPr id="23"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Spirit</a:t>
            </a:r>
          </a:p>
        </p:txBody>
      </p:sp>
      <p:sp>
        <p:nvSpPr>
          <p:cNvPr id="24" name="WordArt 19"/>
          <p:cNvSpPr>
            <a:spLocks noChangeArrowheads="1" noChangeShapeType="1" noTextEdit="1"/>
          </p:cNvSpPr>
          <p:nvPr/>
        </p:nvSpPr>
        <p:spPr bwMode="auto">
          <a:xfrm rot="17868696">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25"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26"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2" name="Title 1"/>
          <p:cNvSpPr>
            <a:spLocks noGrp="1"/>
          </p:cNvSpPr>
          <p:nvPr>
            <p:ph type="title"/>
          </p:nvPr>
        </p:nvSpPr>
        <p:spPr>
          <a:xfrm>
            <a:off x="76200" y="76200"/>
            <a:ext cx="8991600" cy="1858962"/>
          </a:xfrm>
        </p:spPr>
        <p:txBody>
          <a:bodyPr/>
          <a:lstStyle/>
          <a:p>
            <a:pPr algn="l"/>
            <a:r>
              <a:rPr lang="en-US" sz="2400" b="1" dirty="0">
                <a:effectLst>
                  <a:outerShdw blurRad="38100" dist="38100" dir="2700000" algn="tl">
                    <a:srgbClr val="000000">
                      <a:alpha val="43137"/>
                    </a:srgbClr>
                  </a:outerShdw>
                </a:effectLst>
              </a:rPr>
              <a:t>6.  The Bible conclusively proves the above proposition in the following passages that identify the same attributes/titles with the Father, the Son, and the Holy Spirit:</a:t>
            </a:r>
          </a:p>
        </p:txBody>
      </p:sp>
      <p:sp>
        <p:nvSpPr>
          <p:cNvPr id="3" name="TextBox 2"/>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42304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p:bldP spid="23" grpId="0"/>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90"/>
          <p:cNvSpPr>
            <a:spLocks noGrp="1" noChangeArrowheads="1"/>
          </p:cNvSpPr>
          <p:nvPr>
            <p:ph type="title" idx="4294967295"/>
          </p:nvPr>
        </p:nvSpPr>
        <p:spPr>
          <a:xfrm>
            <a:off x="1447800" y="152400"/>
            <a:ext cx="1981200" cy="304800"/>
          </a:xfrm>
        </p:spPr>
        <p:txBody>
          <a:bodyPr/>
          <a:lstStyle/>
          <a:p>
            <a:pPr eaLnBrk="1" hangingPunct="1"/>
            <a:r>
              <a:rPr lang="en-US" sz="1400" b="1">
                <a:latin typeface="Arial" charset="0"/>
                <a:ea typeface="ＭＳ Ｐゴシック" charset="0"/>
                <a:cs typeface="Arial" charset="0"/>
              </a:rPr>
              <a:t>Proving the Trinity</a:t>
            </a:r>
            <a:endParaRPr lang="en-US" sz="4000" b="1">
              <a:latin typeface="Arial" charset="0"/>
              <a:ea typeface="ＭＳ Ｐゴシック" charset="0"/>
              <a:cs typeface="Arial" charset="0"/>
            </a:endParaRPr>
          </a:p>
        </p:txBody>
      </p:sp>
      <p:sp>
        <p:nvSpPr>
          <p:cNvPr id="94210" name="Text Box 2"/>
          <p:cNvSpPr txBox="1">
            <a:spLocks noChangeArrowheads="1"/>
          </p:cNvSpPr>
          <p:nvPr/>
        </p:nvSpPr>
        <p:spPr bwMode="auto">
          <a:xfrm>
            <a:off x="8626603" y="0"/>
            <a:ext cx="4411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000000"/>
                </a:solidFill>
                <a:latin typeface="Arial" charset="0"/>
                <a:cs typeface="Arial" charset="0"/>
              </a:rPr>
              <a:t>iii</a:t>
            </a:r>
          </a:p>
        </p:txBody>
      </p:sp>
      <p:sp>
        <p:nvSpPr>
          <p:cNvPr id="94211" name="Text Box 56"/>
          <p:cNvSpPr txBox="1">
            <a:spLocks noChangeArrowheads="1"/>
          </p:cNvSpPr>
          <p:nvPr/>
        </p:nvSpPr>
        <p:spPr bwMode="auto">
          <a:xfrm>
            <a:off x="250825" y="44450"/>
            <a:ext cx="8188325" cy="523875"/>
          </a:xfrm>
          <a:prstGeom prst="rect">
            <a:avLst/>
          </a:prstGeom>
          <a:solidFill>
            <a:srgbClr val="000090"/>
          </a:solidFill>
          <a:ln w="12700" cap="sq">
            <a:solidFill>
              <a:schemeClr val="tx1"/>
            </a:solid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FFFFFF"/>
                </a:solidFill>
                <a:latin typeface="Arial" charset="0"/>
                <a:ea typeface="Arial" charset="0"/>
                <a:cs typeface="Arial" charset="0"/>
              </a:rPr>
              <a:t>Biblical Evidence for the Doctrine of the Trinity</a:t>
            </a:r>
            <a:endParaRPr lang="en-US" sz="2800" b="1">
              <a:solidFill>
                <a:srgbClr val="FFFFFF"/>
              </a:solidFill>
              <a:latin typeface="Arial" charset="0"/>
              <a:ea typeface="Arial" charset="0"/>
              <a:cs typeface="Arial" charset="0"/>
            </a:endParaRPr>
          </a:p>
        </p:txBody>
      </p:sp>
      <p:grpSp>
        <p:nvGrpSpPr>
          <p:cNvPr id="94212" name="Group 287"/>
          <p:cNvGrpSpPr>
            <a:grpSpLocks/>
          </p:cNvGrpSpPr>
          <p:nvPr/>
        </p:nvGrpSpPr>
        <p:grpSpPr bwMode="auto">
          <a:xfrm>
            <a:off x="179388" y="685800"/>
            <a:ext cx="8736012" cy="5867400"/>
            <a:chOff x="-23" y="-4"/>
            <a:chExt cx="3566" cy="8815"/>
          </a:xfrm>
        </p:grpSpPr>
        <p:grpSp>
          <p:nvGrpSpPr>
            <p:cNvPr id="94214" name="Group 285"/>
            <p:cNvGrpSpPr>
              <a:grpSpLocks/>
            </p:cNvGrpSpPr>
            <p:nvPr/>
          </p:nvGrpSpPr>
          <p:grpSpPr bwMode="auto">
            <a:xfrm>
              <a:off x="-23" y="0"/>
              <a:ext cx="3562" cy="8807"/>
              <a:chOff x="-23" y="0"/>
              <a:chExt cx="3562" cy="8807"/>
            </a:xfrm>
          </p:grpSpPr>
          <p:grpSp>
            <p:nvGrpSpPr>
              <p:cNvPr id="94216" name="Group 134"/>
              <p:cNvGrpSpPr>
                <a:grpSpLocks/>
              </p:cNvGrpSpPr>
              <p:nvPr/>
            </p:nvGrpSpPr>
            <p:grpSpPr bwMode="auto">
              <a:xfrm>
                <a:off x="0" y="0"/>
                <a:ext cx="917" cy="403"/>
                <a:chOff x="0" y="0"/>
                <a:chExt cx="917" cy="403"/>
              </a:xfrm>
            </p:grpSpPr>
            <p:sp>
              <p:nvSpPr>
                <p:cNvPr id="94442" name="Rectangle 57"/>
                <p:cNvSpPr>
                  <a:spLocks noChangeArrowheads="1"/>
                </p:cNvSpPr>
                <p:nvPr/>
              </p:nvSpPr>
              <p:spPr bwMode="auto">
                <a:xfrm>
                  <a:off x="43" y="0"/>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400" b="1" u="sng">
                      <a:solidFill>
                        <a:srgbClr val="000000"/>
                      </a:solidFill>
                      <a:ea typeface="ＭＳ Ｐゴシック" charset="0"/>
                      <a:cs typeface="Arial" charset="0"/>
                    </a:rPr>
                    <a:t>Attribute/Title</a:t>
                  </a:r>
                  <a:endParaRPr lang="en-US" sz="2400" b="1">
                    <a:solidFill>
                      <a:srgbClr val="000000"/>
                    </a:solidFill>
                    <a:ea typeface="ＭＳ Ｐゴシック" charset="0"/>
                    <a:cs typeface="Arial" charset="0"/>
                  </a:endParaRPr>
                </a:p>
              </p:txBody>
            </p:sp>
            <p:sp>
              <p:nvSpPr>
                <p:cNvPr id="94443" name="Rectangle 133"/>
                <p:cNvSpPr>
                  <a:spLocks noChangeArrowheads="1"/>
                </p:cNvSpPr>
                <p:nvPr/>
              </p:nvSpPr>
              <p:spPr bwMode="auto">
                <a:xfrm>
                  <a:off x="0" y="0"/>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17" name="Group 136"/>
              <p:cNvGrpSpPr>
                <a:grpSpLocks/>
              </p:cNvGrpSpPr>
              <p:nvPr/>
            </p:nvGrpSpPr>
            <p:grpSpPr bwMode="auto">
              <a:xfrm>
                <a:off x="917" y="0"/>
                <a:ext cx="874" cy="403"/>
                <a:chOff x="917" y="0"/>
                <a:chExt cx="874" cy="403"/>
              </a:xfrm>
            </p:grpSpPr>
            <p:sp>
              <p:nvSpPr>
                <p:cNvPr id="94440" name="Rectangle 58"/>
                <p:cNvSpPr>
                  <a:spLocks noChangeArrowheads="1"/>
                </p:cNvSpPr>
                <p:nvPr/>
              </p:nvSpPr>
              <p:spPr bwMode="auto">
                <a:xfrm>
                  <a:off x="960"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400" b="1" u="sng">
                      <a:solidFill>
                        <a:srgbClr val="000000"/>
                      </a:solidFill>
                      <a:ea typeface="ＭＳ Ｐゴシック" charset="0"/>
                      <a:cs typeface="Arial" charset="0"/>
                    </a:rPr>
                    <a:t>Father</a:t>
                  </a:r>
                  <a:endParaRPr lang="en-US" sz="2400" b="1">
                    <a:solidFill>
                      <a:srgbClr val="000000"/>
                    </a:solidFill>
                    <a:ea typeface="ＭＳ Ｐゴシック" charset="0"/>
                    <a:cs typeface="Arial" charset="0"/>
                  </a:endParaRPr>
                </a:p>
              </p:txBody>
            </p:sp>
            <p:sp>
              <p:nvSpPr>
                <p:cNvPr id="94441" name="Rectangle 135"/>
                <p:cNvSpPr>
                  <a:spLocks noChangeArrowheads="1"/>
                </p:cNvSpPr>
                <p:nvPr/>
              </p:nvSpPr>
              <p:spPr bwMode="auto">
                <a:xfrm>
                  <a:off x="917"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18" name="Group 138"/>
              <p:cNvGrpSpPr>
                <a:grpSpLocks/>
              </p:cNvGrpSpPr>
              <p:nvPr/>
            </p:nvGrpSpPr>
            <p:grpSpPr bwMode="auto">
              <a:xfrm>
                <a:off x="1791" y="0"/>
                <a:ext cx="874" cy="403"/>
                <a:chOff x="1791" y="0"/>
                <a:chExt cx="874" cy="403"/>
              </a:xfrm>
            </p:grpSpPr>
            <p:sp>
              <p:nvSpPr>
                <p:cNvPr id="94438" name="Rectangle 59"/>
                <p:cNvSpPr>
                  <a:spLocks noChangeArrowheads="1"/>
                </p:cNvSpPr>
                <p:nvPr/>
              </p:nvSpPr>
              <p:spPr bwMode="auto">
                <a:xfrm>
                  <a:off x="1834"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400" b="1" u="sng">
                      <a:solidFill>
                        <a:srgbClr val="000000"/>
                      </a:solidFill>
                      <a:ea typeface="ＭＳ Ｐゴシック" charset="0"/>
                      <a:cs typeface="Arial" charset="0"/>
                    </a:rPr>
                    <a:t>Son</a:t>
                  </a:r>
                  <a:endParaRPr lang="en-US" sz="2400" b="1">
                    <a:solidFill>
                      <a:srgbClr val="000000"/>
                    </a:solidFill>
                    <a:ea typeface="ＭＳ Ｐゴシック" charset="0"/>
                    <a:cs typeface="Arial" charset="0"/>
                  </a:endParaRPr>
                </a:p>
              </p:txBody>
            </p:sp>
            <p:sp>
              <p:nvSpPr>
                <p:cNvPr id="94439" name="Rectangle 137"/>
                <p:cNvSpPr>
                  <a:spLocks noChangeArrowheads="1"/>
                </p:cNvSpPr>
                <p:nvPr/>
              </p:nvSpPr>
              <p:spPr bwMode="auto">
                <a:xfrm>
                  <a:off x="1791"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19" name="Group 140"/>
              <p:cNvGrpSpPr>
                <a:grpSpLocks/>
              </p:cNvGrpSpPr>
              <p:nvPr/>
            </p:nvGrpSpPr>
            <p:grpSpPr bwMode="auto">
              <a:xfrm>
                <a:off x="2665" y="0"/>
                <a:ext cx="874" cy="403"/>
                <a:chOff x="2665" y="0"/>
                <a:chExt cx="874" cy="403"/>
              </a:xfrm>
            </p:grpSpPr>
            <p:sp>
              <p:nvSpPr>
                <p:cNvPr id="94436" name="Rectangle 60"/>
                <p:cNvSpPr>
                  <a:spLocks noChangeArrowheads="1"/>
                </p:cNvSpPr>
                <p:nvPr/>
              </p:nvSpPr>
              <p:spPr bwMode="auto">
                <a:xfrm>
                  <a:off x="2708" y="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400" b="1" u="sng">
                      <a:solidFill>
                        <a:srgbClr val="000000"/>
                      </a:solidFill>
                      <a:ea typeface="ＭＳ Ｐゴシック" charset="0"/>
                      <a:cs typeface="Arial" charset="0"/>
                    </a:rPr>
                    <a:t>Holy Spirit</a:t>
                  </a:r>
                  <a:endParaRPr lang="en-US" sz="2400" b="1">
                    <a:solidFill>
                      <a:srgbClr val="000000"/>
                    </a:solidFill>
                    <a:ea typeface="ＭＳ Ｐゴシック" charset="0"/>
                    <a:cs typeface="Arial" charset="0"/>
                  </a:endParaRPr>
                </a:p>
              </p:txBody>
            </p:sp>
            <p:sp>
              <p:nvSpPr>
                <p:cNvPr id="94437" name="Rectangle 139"/>
                <p:cNvSpPr>
                  <a:spLocks noChangeArrowheads="1"/>
                </p:cNvSpPr>
                <p:nvPr/>
              </p:nvSpPr>
              <p:spPr bwMode="auto">
                <a:xfrm>
                  <a:off x="2665" y="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0" name="Group 142"/>
              <p:cNvGrpSpPr>
                <a:grpSpLocks/>
              </p:cNvGrpSpPr>
              <p:nvPr/>
            </p:nvGrpSpPr>
            <p:grpSpPr bwMode="auto">
              <a:xfrm>
                <a:off x="0" y="403"/>
                <a:ext cx="1094" cy="518"/>
                <a:chOff x="0" y="403"/>
                <a:chExt cx="1094" cy="518"/>
              </a:xfrm>
            </p:grpSpPr>
            <p:sp>
              <p:nvSpPr>
                <p:cNvPr id="94434" name="Rectangle 61"/>
                <p:cNvSpPr>
                  <a:spLocks noChangeArrowheads="1"/>
                </p:cNvSpPr>
                <p:nvPr/>
              </p:nvSpPr>
              <p:spPr bwMode="auto">
                <a:xfrm>
                  <a:off x="43" y="403"/>
                  <a:ext cx="105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dirty="0">
                      <a:solidFill>
                        <a:srgbClr val="000000"/>
                      </a:solidFill>
                      <a:ea typeface="ＭＳ Ｐゴシック" charset="0"/>
                      <a:cs typeface="Arial" charset="0"/>
                    </a:rPr>
                    <a:t>Called </a:t>
                  </a:r>
                  <a:r>
                    <a:rPr lang="ru-RU" altLang="ja-JP" sz="2000" b="1" dirty="0">
                      <a:solidFill>
                        <a:srgbClr val="000000"/>
                      </a:solidFill>
                      <a:ea typeface="ＭＳ Ｐゴシック" charset="0"/>
                      <a:cs typeface="Arial" charset="0"/>
                    </a:rPr>
                    <a:t>"</a:t>
                  </a:r>
                  <a:r>
                    <a:rPr lang="en-US" altLang="ja-JP" sz="2000" b="1" dirty="0">
                      <a:solidFill>
                        <a:srgbClr val="000000"/>
                      </a:solidFill>
                      <a:ea typeface="ＭＳ Ｐゴシック" charset="0"/>
                      <a:cs typeface="Arial" charset="0"/>
                    </a:rPr>
                    <a:t>God</a:t>
                  </a:r>
                  <a:r>
                    <a:rPr lang="ru-RU" altLang="ja-JP" sz="2000" b="1" dirty="0">
                      <a:solidFill>
                        <a:srgbClr val="000000"/>
                      </a:solidFill>
                      <a:ea typeface="ＭＳ Ｐゴシック" charset="0"/>
                      <a:cs typeface="Arial" charset="0"/>
                    </a:rPr>
                    <a:t>"</a:t>
                  </a:r>
                  <a:r>
                    <a:rPr lang="en-US" altLang="ja-JP" sz="2000" b="1" dirty="0">
                      <a:solidFill>
                        <a:srgbClr val="000000"/>
                      </a:solidFill>
                      <a:ea typeface="ＭＳ Ｐゴシック" charset="0"/>
                      <a:cs typeface="Arial" charset="0"/>
                    </a:rPr>
                    <a:t> (deity)</a:t>
                  </a:r>
                  <a:endParaRPr lang="en-US" sz="2000" b="1" dirty="0">
                    <a:solidFill>
                      <a:srgbClr val="000000"/>
                    </a:solidFill>
                    <a:ea typeface="ＭＳ Ｐゴシック" charset="0"/>
                    <a:cs typeface="Arial" charset="0"/>
                  </a:endParaRPr>
                </a:p>
              </p:txBody>
            </p:sp>
            <p:sp>
              <p:nvSpPr>
                <p:cNvPr id="94435" name="Rectangle 141"/>
                <p:cNvSpPr>
                  <a:spLocks noChangeArrowheads="1"/>
                </p:cNvSpPr>
                <p:nvPr/>
              </p:nvSpPr>
              <p:spPr bwMode="auto">
                <a:xfrm>
                  <a:off x="0" y="403"/>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1" name="Group 144"/>
              <p:cNvGrpSpPr>
                <a:grpSpLocks/>
              </p:cNvGrpSpPr>
              <p:nvPr/>
            </p:nvGrpSpPr>
            <p:grpSpPr bwMode="auto">
              <a:xfrm>
                <a:off x="917" y="403"/>
                <a:ext cx="874" cy="518"/>
                <a:chOff x="917" y="403"/>
                <a:chExt cx="874" cy="518"/>
              </a:xfrm>
            </p:grpSpPr>
            <p:sp>
              <p:nvSpPr>
                <p:cNvPr id="94432" name="Rectangle 62"/>
                <p:cNvSpPr>
                  <a:spLocks noChangeArrowheads="1"/>
                </p:cNvSpPr>
                <p:nvPr/>
              </p:nvSpPr>
              <p:spPr bwMode="auto">
                <a:xfrm>
                  <a:off x="960" y="40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2 Pet. 1:17</a:t>
                  </a:r>
                  <a:endParaRPr lang="en-US" sz="2000" b="1">
                    <a:solidFill>
                      <a:srgbClr val="000000"/>
                    </a:solidFill>
                    <a:ea typeface="ＭＳ Ｐゴシック" charset="0"/>
                    <a:cs typeface="Arial" charset="0"/>
                  </a:endParaRPr>
                </a:p>
              </p:txBody>
            </p:sp>
            <p:sp>
              <p:nvSpPr>
                <p:cNvPr id="94433" name="Rectangle 143"/>
                <p:cNvSpPr>
                  <a:spLocks noChangeArrowheads="1"/>
                </p:cNvSpPr>
                <p:nvPr/>
              </p:nvSpPr>
              <p:spPr bwMode="auto">
                <a:xfrm>
                  <a:off x="917"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2" name="Group 146"/>
              <p:cNvGrpSpPr>
                <a:grpSpLocks/>
              </p:cNvGrpSpPr>
              <p:nvPr/>
            </p:nvGrpSpPr>
            <p:grpSpPr bwMode="auto">
              <a:xfrm>
                <a:off x="1791" y="403"/>
                <a:ext cx="874" cy="518"/>
                <a:chOff x="1791" y="403"/>
                <a:chExt cx="874" cy="518"/>
              </a:xfrm>
            </p:grpSpPr>
            <p:sp>
              <p:nvSpPr>
                <p:cNvPr id="94430" name="Rectangle 63"/>
                <p:cNvSpPr>
                  <a:spLocks noChangeArrowheads="1"/>
                </p:cNvSpPr>
                <p:nvPr/>
              </p:nvSpPr>
              <p:spPr bwMode="auto">
                <a:xfrm>
                  <a:off x="1834" y="40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Heb. 1:6-8</a:t>
                  </a:r>
                </a:p>
              </p:txBody>
            </p:sp>
            <p:sp>
              <p:nvSpPr>
                <p:cNvPr id="94431" name="Rectangle 145"/>
                <p:cNvSpPr>
                  <a:spLocks noChangeArrowheads="1"/>
                </p:cNvSpPr>
                <p:nvPr/>
              </p:nvSpPr>
              <p:spPr bwMode="auto">
                <a:xfrm>
                  <a:off x="1791"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3" name="Group 148"/>
              <p:cNvGrpSpPr>
                <a:grpSpLocks/>
              </p:cNvGrpSpPr>
              <p:nvPr/>
            </p:nvGrpSpPr>
            <p:grpSpPr bwMode="auto">
              <a:xfrm>
                <a:off x="2665" y="403"/>
                <a:ext cx="874" cy="518"/>
                <a:chOff x="2665" y="403"/>
                <a:chExt cx="874" cy="518"/>
              </a:xfrm>
            </p:grpSpPr>
            <p:sp>
              <p:nvSpPr>
                <p:cNvPr id="94428" name="Rectangle 64"/>
                <p:cNvSpPr>
                  <a:spLocks noChangeArrowheads="1"/>
                </p:cNvSpPr>
                <p:nvPr/>
              </p:nvSpPr>
              <p:spPr bwMode="auto">
                <a:xfrm>
                  <a:off x="2708" y="40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Acts 5:3-4</a:t>
                  </a:r>
                  <a:endParaRPr lang="en-US" sz="2000" b="1">
                    <a:solidFill>
                      <a:srgbClr val="000000"/>
                    </a:solidFill>
                    <a:ea typeface="ＭＳ Ｐゴシック" charset="0"/>
                    <a:cs typeface="Arial" charset="0"/>
                  </a:endParaRPr>
                </a:p>
              </p:txBody>
            </p:sp>
            <p:sp>
              <p:nvSpPr>
                <p:cNvPr id="94429" name="Rectangle 147"/>
                <p:cNvSpPr>
                  <a:spLocks noChangeArrowheads="1"/>
                </p:cNvSpPr>
                <p:nvPr/>
              </p:nvSpPr>
              <p:spPr bwMode="auto">
                <a:xfrm>
                  <a:off x="2665" y="40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4" name="Group 150"/>
              <p:cNvGrpSpPr>
                <a:grpSpLocks/>
              </p:cNvGrpSpPr>
              <p:nvPr/>
            </p:nvGrpSpPr>
            <p:grpSpPr bwMode="auto">
              <a:xfrm>
                <a:off x="0" y="872"/>
                <a:ext cx="1035" cy="567"/>
                <a:chOff x="0" y="872"/>
                <a:chExt cx="1035" cy="567"/>
              </a:xfrm>
            </p:grpSpPr>
            <p:sp>
              <p:nvSpPr>
                <p:cNvPr id="94426" name="Rectangle 65"/>
                <p:cNvSpPr>
                  <a:spLocks noChangeArrowheads="1"/>
                </p:cNvSpPr>
                <p:nvPr/>
              </p:nvSpPr>
              <p:spPr bwMode="auto">
                <a:xfrm>
                  <a:off x="43" y="872"/>
                  <a:ext cx="99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Worshipped as God</a:t>
                  </a:r>
                </a:p>
              </p:txBody>
            </p:sp>
            <p:sp>
              <p:nvSpPr>
                <p:cNvPr id="94427" name="Rectangle 149"/>
                <p:cNvSpPr>
                  <a:spLocks noChangeArrowheads="1"/>
                </p:cNvSpPr>
                <p:nvPr/>
              </p:nvSpPr>
              <p:spPr bwMode="auto">
                <a:xfrm>
                  <a:off x="0" y="921"/>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5" name="Group 152"/>
              <p:cNvGrpSpPr>
                <a:grpSpLocks/>
              </p:cNvGrpSpPr>
              <p:nvPr/>
            </p:nvGrpSpPr>
            <p:grpSpPr bwMode="auto">
              <a:xfrm>
                <a:off x="917" y="921"/>
                <a:ext cx="874" cy="518"/>
                <a:chOff x="917" y="921"/>
                <a:chExt cx="874" cy="518"/>
              </a:xfrm>
            </p:grpSpPr>
            <p:sp>
              <p:nvSpPr>
                <p:cNvPr id="94424" name="Rectangle 66"/>
                <p:cNvSpPr>
                  <a:spLocks noChangeArrowheads="1"/>
                </p:cNvSpPr>
                <p:nvPr/>
              </p:nvSpPr>
              <p:spPr bwMode="auto">
                <a:xfrm>
                  <a:off x="960"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Matt. 4:10</a:t>
                  </a:r>
                  <a:endParaRPr lang="en-US" sz="2000" b="1">
                    <a:solidFill>
                      <a:srgbClr val="000000"/>
                    </a:solidFill>
                    <a:ea typeface="ＭＳ Ｐゴシック" charset="0"/>
                    <a:cs typeface="Arial" charset="0"/>
                  </a:endParaRPr>
                </a:p>
              </p:txBody>
            </p:sp>
            <p:sp>
              <p:nvSpPr>
                <p:cNvPr id="94425" name="Rectangle 151"/>
                <p:cNvSpPr>
                  <a:spLocks noChangeArrowheads="1"/>
                </p:cNvSpPr>
                <p:nvPr/>
              </p:nvSpPr>
              <p:spPr bwMode="auto">
                <a:xfrm>
                  <a:off x="917"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6" name="Group 154"/>
              <p:cNvGrpSpPr>
                <a:grpSpLocks/>
              </p:cNvGrpSpPr>
              <p:nvPr/>
            </p:nvGrpSpPr>
            <p:grpSpPr bwMode="auto">
              <a:xfrm>
                <a:off x="1791" y="921"/>
                <a:ext cx="874" cy="518"/>
                <a:chOff x="1791" y="921"/>
                <a:chExt cx="874" cy="518"/>
              </a:xfrm>
            </p:grpSpPr>
            <p:sp>
              <p:nvSpPr>
                <p:cNvPr id="94422" name="Rectangle 67"/>
                <p:cNvSpPr>
                  <a:spLocks noChangeArrowheads="1"/>
                </p:cNvSpPr>
                <p:nvPr/>
              </p:nvSpPr>
              <p:spPr bwMode="auto">
                <a:xfrm>
                  <a:off x="1834"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John 20:28</a:t>
                  </a:r>
                  <a:endParaRPr lang="en-US" sz="2000" b="1">
                    <a:solidFill>
                      <a:srgbClr val="000000"/>
                    </a:solidFill>
                    <a:ea typeface="ＭＳ Ｐゴシック" charset="0"/>
                    <a:cs typeface="Arial" charset="0"/>
                  </a:endParaRPr>
                </a:p>
              </p:txBody>
            </p:sp>
            <p:sp>
              <p:nvSpPr>
                <p:cNvPr id="94423" name="Rectangle 153"/>
                <p:cNvSpPr>
                  <a:spLocks noChangeArrowheads="1"/>
                </p:cNvSpPr>
                <p:nvPr/>
              </p:nvSpPr>
              <p:spPr bwMode="auto">
                <a:xfrm>
                  <a:off x="1791"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7" name="Group 156"/>
              <p:cNvGrpSpPr>
                <a:grpSpLocks/>
              </p:cNvGrpSpPr>
              <p:nvPr/>
            </p:nvGrpSpPr>
            <p:grpSpPr bwMode="auto">
              <a:xfrm>
                <a:off x="2665" y="921"/>
                <a:ext cx="874" cy="518"/>
                <a:chOff x="2665" y="921"/>
                <a:chExt cx="874" cy="518"/>
              </a:xfrm>
            </p:grpSpPr>
            <p:sp>
              <p:nvSpPr>
                <p:cNvPr id="94420" name="Rectangle 68"/>
                <p:cNvSpPr>
                  <a:spLocks noChangeArrowheads="1"/>
                </p:cNvSpPr>
                <p:nvPr/>
              </p:nvSpPr>
              <p:spPr bwMode="auto">
                <a:xfrm>
                  <a:off x="2708" y="92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endParaRPr lang="en-US" sz="2000" b="1">
                    <a:solidFill>
                      <a:srgbClr val="000000"/>
                    </a:solidFill>
                    <a:ea typeface="ＭＳ Ｐゴシック" charset="0"/>
                    <a:cs typeface="Arial" charset="0"/>
                  </a:endParaRPr>
                </a:p>
              </p:txBody>
            </p:sp>
            <p:sp>
              <p:nvSpPr>
                <p:cNvPr id="94421" name="Rectangle 155"/>
                <p:cNvSpPr>
                  <a:spLocks noChangeArrowheads="1"/>
                </p:cNvSpPr>
                <p:nvPr/>
              </p:nvSpPr>
              <p:spPr bwMode="auto">
                <a:xfrm>
                  <a:off x="2665" y="92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8" name="Group 158"/>
              <p:cNvGrpSpPr>
                <a:grpSpLocks/>
              </p:cNvGrpSpPr>
              <p:nvPr/>
            </p:nvGrpSpPr>
            <p:grpSpPr bwMode="auto">
              <a:xfrm>
                <a:off x="0" y="1439"/>
                <a:ext cx="1065" cy="518"/>
                <a:chOff x="0" y="1439"/>
                <a:chExt cx="1065" cy="518"/>
              </a:xfrm>
            </p:grpSpPr>
            <p:sp>
              <p:nvSpPr>
                <p:cNvPr id="94418" name="Rectangle 69"/>
                <p:cNvSpPr>
                  <a:spLocks noChangeArrowheads="1"/>
                </p:cNvSpPr>
                <p:nvPr/>
              </p:nvSpPr>
              <p:spPr bwMode="auto">
                <a:xfrm>
                  <a:off x="43" y="1439"/>
                  <a:ext cx="102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Indwells believers</a:t>
                  </a:r>
                </a:p>
              </p:txBody>
            </p:sp>
            <p:sp>
              <p:nvSpPr>
                <p:cNvPr id="94419" name="Rectangle 157"/>
                <p:cNvSpPr>
                  <a:spLocks noChangeArrowheads="1"/>
                </p:cNvSpPr>
                <p:nvPr/>
              </p:nvSpPr>
              <p:spPr bwMode="auto">
                <a:xfrm>
                  <a:off x="0" y="1439"/>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29" name="Group 160"/>
              <p:cNvGrpSpPr>
                <a:grpSpLocks/>
              </p:cNvGrpSpPr>
              <p:nvPr/>
            </p:nvGrpSpPr>
            <p:grpSpPr bwMode="auto">
              <a:xfrm>
                <a:off x="917" y="1439"/>
                <a:ext cx="874" cy="518"/>
                <a:chOff x="917" y="1439"/>
                <a:chExt cx="874" cy="518"/>
              </a:xfrm>
            </p:grpSpPr>
            <p:sp>
              <p:nvSpPr>
                <p:cNvPr id="94416" name="Rectangle 70"/>
                <p:cNvSpPr>
                  <a:spLocks noChangeArrowheads="1"/>
                </p:cNvSpPr>
                <p:nvPr/>
              </p:nvSpPr>
              <p:spPr bwMode="auto">
                <a:xfrm>
                  <a:off x="960"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1 Cor. 3:16a</a:t>
                  </a:r>
                  <a:endParaRPr lang="en-US" sz="2000" b="1">
                    <a:solidFill>
                      <a:srgbClr val="000000"/>
                    </a:solidFill>
                    <a:ea typeface="ＭＳ Ｐゴシック" charset="0"/>
                    <a:cs typeface="Arial" charset="0"/>
                  </a:endParaRPr>
                </a:p>
              </p:txBody>
            </p:sp>
            <p:sp>
              <p:nvSpPr>
                <p:cNvPr id="94417" name="Rectangle 159"/>
                <p:cNvSpPr>
                  <a:spLocks noChangeArrowheads="1"/>
                </p:cNvSpPr>
                <p:nvPr/>
              </p:nvSpPr>
              <p:spPr bwMode="auto">
                <a:xfrm>
                  <a:off x="917"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0" name="Group 162"/>
              <p:cNvGrpSpPr>
                <a:grpSpLocks/>
              </p:cNvGrpSpPr>
              <p:nvPr/>
            </p:nvGrpSpPr>
            <p:grpSpPr bwMode="auto">
              <a:xfrm>
                <a:off x="1791" y="1439"/>
                <a:ext cx="874" cy="518"/>
                <a:chOff x="1791" y="1439"/>
                <a:chExt cx="874" cy="518"/>
              </a:xfrm>
            </p:grpSpPr>
            <p:sp>
              <p:nvSpPr>
                <p:cNvPr id="94414" name="Rectangle 71"/>
                <p:cNvSpPr>
                  <a:spLocks noChangeArrowheads="1"/>
                </p:cNvSpPr>
                <p:nvPr/>
              </p:nvSpPr>
              <p:spPr bwMode="auto">
                <a:xfrm>
                  <a:off x="1834"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Col. 1:27</a:t>
                  </a:r>
                </a:p>
              </p:txBody>
            </p:sp>
            <p:sp>
              <p:nvSpPr>
                <p:cNvPr id="94415" name="Rectangle 161"/>
                <p:cNvSpPr>
                  <a:spLocks noChangeArrowheads="1"/>
                </p:cNvSpPr>
                <p:nvPr/>
              </p:nvSpPr>
              <p:spPr bwMode="auto">
                <a:xfrm>
                  <a:off x="1791"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1" name="Group 164"/>
              <p:cNvGrpSpPr>
                <a:grpSpLocks/>
              </p:cNvGrpSpPr>
              <p:nvPr/>
            </p:nvGrpSpPr>
            <p:grpSpPr bwMode="auto">
              <a:xfrm>
                <a:off x="2665" y="1439"/>
                <a:ext cx="874" cy="518"/>
                <a:chOff x="2665" y="1439"/>
                <a:chExt cx="874" cy="518"/>
              </a:xfrm>
            </p:grpSpPr>
            <p:sp>
              <p:nvSpPr>
                <p:cNvPr id="94412" name="Rectangle 72"/>
                <p:cNvSpPr>
                  <a:spLocks noChangeArrowheads="1"/>
                </p:cNvSpPr>
                <p:nvPr/>
              </p:nvSpPr>
              <p:spPr bwMode="auto">
                <a:xfrm>
                  <a:off x="2708" y="143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1 Cor. 3:16b</a:t>
                  </a:r>
                  <a:endParaRPr lang="en-US" sz="2000" b="1">
                    <a:solidFill>
                      <a:srgbClr val="000000"/>
                    </a:solidFill>
                    <a:ea typeface="ＭＳ Ｐゴシック" charset="0"/>
                    <a:cs typeface="Arial" charset="0"/>
                  </a:endParaRPr>
                </a:p>
              </p:txBody>
            </p:sp>
            <p:sp>
              <p:nvSpPr>
                <p:cNvPr id="94413" name="Rectangle 163"/>
                <p:cNvSpPr>
                  <a:spLocks noChangeArrowheads="1"/>
                </p:cNvSpPr>
                <p:nvPr/>
              </p:nvSpPr>
              <p:spPr bwMode="auto">
                <a:xfrm>
                  <a:off x="2665" y="143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2" name="Group 166"/>
              <p:cNvGrpSpPr>
                <a:grpSpLocks/>
              </p:cNvGrpSpPr>
              <p:nvPr/>
            </p:nvGrpSpPr>
            <p:grpSpPr bwMode="auto">
              <a:xfrm>
                <a:off x="0" y="1957"/>
                <a:ext cx="917" cy="403"/>
                <a:chOff x="0" y="1957"/>
                <a:chExt cx="917" cy="403"/>
              </a:xfrm>
            </p:grpSpPr>
            <p:sp>
              <p:nvSpPr>
                <p:cNvPr id="94410" name="Rectangle 73"/>
                <p:cNvSpPr>
                  <a:spLocks noChangeArrowheads="1"/>
                </p:cNvSpPr>
                <p:nvPr/>
              </p:nvSpPr>
              <p:spPr bwMode="auto">
                <a:xfrm>
                  <a:off x="43" y="1957"/>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Is the truth</a:t>
                  </a:r>
                </a:p>
              </p:txBody>
            </p:sp>
            <p:sp>
              <p:nvSpPr>
                <p:cNvPr id="94411" name="Rectangle 165"/>
                <p:cNvSpPr>
                  <a:spLocks noChangeArrowheads="1"/>
                </p:cNvSpPr>
                <p:nvPr/>
              </p:nvSpPr>
              <p:spPr bwMode="auto">
                <a:xfrm>
                  <a:off x="0" y="1957"/>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3" name="Group 168"/>
              <p:cNvGrpSpPr>
                <a:grpSpLocks/>
              </p:cNvGrpSpPr>
              <p:nvPr/>
            </p:nvGrpSpPr>
            <p:grpSpPr bwMode="auto">
              <a:xfrm>
                <a:off x="917" y="1957"/>
                <a:ext cx="874" cy="403"/>
                <a:chOff x="917" y="1957"/>
                <a:chExt cx="874" cy="403"/>
              </a:xfrm>
            </p:grpSpPr>
            <p:sp>
              <p:nvSpPr>
                <p:cNvPr id="94408" name="Rectangle 74"/>
                <p:cNvSpPr>
                  <a:spLocks noChangeArrowheads="1"/>
                </p:cNvSpPr>
                <p:nvPr/>
              </p:nvSpPr>
              <p:spPr bwMode="auto">
                <a:xfrm>
                  <a:off x="960"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John 3:33</a:t>
                  </a:r>
                  <a:endParaRPr lang="en-US" sz="2000" b="1">
                    <a:solidFill>
                      <a:srgbClr val="000000"/>
                    </a:solidFill>
                    <a:ea typeface="ＭＳ Ｐゴシック" charset="0"/>
                    <a:cs typeface="Arial" charset="0"/>
                  </a:endParaRPr>
                </a:p>
              </p:txBody>
            </p:sp>
            <p:sp>
              <p:nvSpPr>
                <p:cNvPr id="94409" name="Rectangle 167"/>
                <p:cNvSpPr>
                  <a:spLocks noChangeArrowheads="1"/>
                </p:cNvSpPr>
                <p:nvPr/>
              </p:nvSpPr>
              <p:spPr bwMode="auto">
                <a:xfrm>
                  <a:off x="917"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4" name="Group 170"/>
              <p:cNvGrpSpPr>
                <a:grpSpLocks/>
              </p:cNvGrpSpPr>
              <p:nvPr/>
            </p:nvGrpSpPr>
            <p:grpSpPr bwMode="auto">
              <a:xfrm>
                <a:off x="1791" y="1957"/>
                <a:ext cx="874" cy="403"/>
                <a:chOff x="1791" y="1957"/>
                <a:chExt cx="874" cy="403"/>
              </a:xfrm>
            </p:grpSpPr>
            <p:sp>
              <p:nvSpPr>
                <p:cNvPr id="94406" name="Rectangle 75"/>
                <p:cNvSpPr>
                  <a:spLocks noChangeArrowheads="1"/>
                </p:cNvSpPr>
                <p:nvPr/>
              </p:nvSpPr>
              <p:spPr bwMode="auto">
                <a:xfrm>
                  <a:off x="1834"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John 14:6</a:t>
                  </a:r>
                  <a:endParaRPr lang="en-US" sz="2000" b="1">
                    <a:solidFill>
                      <a:srgbClr val="000000"/>
                    </a:solidFill>
                    <a:ea typeface="ＭＳ Ｐゴシック" charset="0"/>
                    <a:cs typeface="Arial" charset="0"/>
                  </a:endParaRPr>
                </a:p>
              </p:txBody>
            </p:sp>
            <p:sp>
              <p:nvSpPr>
                <p:cNvPr id="94407" name="Rectangle 169"/>
                <p:cNvSpPr>
                  <a:spLocks noChangeArrowheads="1"/>
                </p:cNvSpPr>
                <p:nvPr/>
              </p:nvSpPr>
              <p:spPr bwMode="auto">
                <a:xfrm>
                  <a:off x="1791"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5" name="Group 172"/>
              <p:cNvGrpSpPr>
                <a:grpSpLocks/>
              </p:cNvGrpSpPr>
              <p:nvPr/>
            </p:nvGrpSpPr>
            <p:grpSpPr bwMode="auto">
              <a:xfrm>
                <a:off x="2665" y="1957"/>
                <a:ext cx="874" cy="403"/>
                <a:chOff x="2665" y="1957"/>
                <a:chExt cx="874" cy="403"/>
              </a:xfrm>
            </p:grpSpPr>
            <p:sp>
              <p:nvSpPr>
                <p:cNvPr id="94404" name="Rectangle 76"/>
                <p:cNvSpPr>
                  <a:spLocks noChangeArrowheads="1"/>
                </p:cNvSpPr>
                <p:nvPr/>
              </p:nvSpPr>
              <p:spPr bwMode="auto">
                <a:xfrm>
                  <a:off x="2708" y="195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1 John 5:6</a:t>
                  </a:r>
                  <a:endParaRPr lang="en-US" sz="2000" b="1">
                    <a:solidFill>
                      <a:srgbClr val="000000"/>
                    </a:solidFill>
                    <a:ea typeface="ＭＳ Ｐゴシック" charset="0"/>
                    <a:cs typeface="Arial" charset="0"/>
                  </a:endParaRPr>
                </a:p>
              </p:txBody>
            </p:sp>
            <p:sp>
              <p:nvSpPr>
                <p:cNvPr id="94405" name="Rectangle 171"/>
                <p:cNvSpPr>
                  <a:spLocks noChangeArrowheads="1"/>
                </p:cNvSpPr>
                <p:nvPr/>
              </p:nvSpPr>
              <p:spPr bwMode="auto">
                <a:xfrm>
                  <a:off x="2665" y="195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6" name="Group 174"/>
              <p:cNvGrpSpPr>
                <a:grpSpLocks/>
              </p:cNvGrpSpPr>
              <p:nvPr/>
            </p:nvGrpSpPr>
            <p:grpSpPr bwMode="auto">
              <a:xfrm>
                <a:off x="0" y="2360"/>
                <a:ext cx="917" cy="403"/>
                <a:chOff x="0" y="2360"/>
                <a:chExt cx="917" cy="403"/>
              </a:xfrm>
            </p:grpSpPr>
            <p:sp>
              <p:nvSpPr>
                <p:cNvPr id="94402" name="Rectangle 77"/>
                <p:cNvSpPr>
                  <a:spLocks noChangeArrowheads="1"/>
                </p:cNvSpPr>
                <p:nvPr/>
              </p:nvSpPr>
              <p:spPr bwMode="auto">
                <a:xfrm>
                  <a:off x="43" y="2360"/>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Raised Christ</a:t>
                  </a:r>
                </a:p>
              </p:txBody>
            </p:sp>
            <p:sp>
              <p:nvSpPr>
                <p:cNvPr id="94403" name="Rectangle 173"/>
                <p:cNvSpPr>
                  <a:spLocks noChangeArrowheads="1"/>
                </p:cNvSpPr>
                <p:nvPr/>
              </p:nvSpPr>
              <p:spPr bwMode="auto">
                <a:xfrm>
                  <a:off x="0" y="2360"/>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7" name="Group 176"/>
              <p:cNvGrpSpPr>
                <a:grpSpLocks/>
              </p:cNvGrpSpPr>
              <p:nvPr/>
            </p:nvGrpSpPr>
            <p:grpSpPr bwMode="auto">
              <a:xfrm>
                <a:off x="917" y="2360"/>
                <a:ext cx="874" cy="403"/>
                <a:chOff x="917" y="2360"/>
                <a:chExt cx="874" cy="403"/>
              </a:xfrm>
            </p:grpSpPr>
            <p:sp>
              <p:nvSpPr>
                <p:cNvPr id="94400" name="Rectangle 78"/>
                <p:cNvSpPr>
                  <a:spLocks noChangeArrowheads="1"/>
                </p:cNvSpPr>
                <p:nvPr/>
              </p:nvSpPr>
              <p:spPr bwMode="auto">
                <a:xfrm>
                  <a:off x="960"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Acts 3:26</a:t>
                  </a:r>
                  <a:endParaRPr lang="en-US" sz="2000" b="1">
                    <a:solidFill>
                      <a:srgbClr val="000000"/>
                    </a:solidFill>
                    <a:ea typeface="ＭＳ Ｐゴシック" charset="0"/>
                    <a:cs typeface="Arial" charset="0"/>
                  </a:endParaRPr>
                </a:p>
              </p:txBody>
            </p:sp>
            <p:sp>
              <p:nvSpPr>
                <p:cNvPr id="94401" name="Rectangle 175"/>
                <p:cNvSpPr>
                  <a:spLocks noChangeArrowheads="1"/>
                </p:cNvSpPr>
                <p:nvPr/>
              </p:nvSpPr>
              <p:spPr bwMode="auto">
                <a:xfrm>
                  <a:off x="917"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8" name="Group 178"/>
              <p:cNvGrpSpPr>
                <a:grpSpLocks/>
              </p:cNvGrpSpPr>
              <p:nvPr/>
            </p:nvGrpSpPr>
            <p:grpSpPr bwMode="auto">
              <a:xfrm>
                <a:off x="1791" y="2360"/>
                <a:ext cx="874" cy="403"/>
                <a:chOff x="1791" y="2360"/>
                <a:chExt cx="874" cy="403"/>
              </a:xfrm>
            </p:grpSpPr>
            <p:sp>
              <p:nvSpPr>
                <p:cNvPr id="94398" name="Rectangle 79"/>
                <p:cNvSpPr>
                  <a:spLocks noChangeArrowheads="1"/>
                </p:cNvSpPr>
                <p:nvPr/>
              </p:nvSpPr>
              <p:spPr bwMode="auto">
                <a:xfrm>
                  <a:off x="1834"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John 10:17</a:t>
                  </a:r>
                  <a:endParaRPr lang="en-US" sz="2000" b="1">
                    <a:solidFill>
                      <a:srgbClr val="000000"/>
                    </a:solidFill>
                    <a:ea typeface="ＭＳ Ｐゴシック" charset="0"/>
                    <a:cs typeface="Arial" charset="0"/>
                  </a:endParaRPr>
                </a:p>
              </p:txBody>
            </p:sp>
            <p:sp>
              <p:nvSpPr>
                <p:cNvPr id="94399" name="Rectangle 177"/>
                <p:cNvSpPr>
                  <a:spLocks noChangeArrowheads="1"/>
                </p:cNvSpPr>
                <p:nvPr/>
              </p:nvSpPr>
              <p:spPr bwMode="auto">
                <a:xfrm>
                  <a:off x="1791"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39" name="Group 180"/>
              <p:cNvGrpSpPr>
                <a:grpSpLocks/>
              </p:cNvGrpSpPr>
              <p:nvPr/>
            </p:nvGrpSpPr>
            <p:grpSpPr bwMode="auto">
              <a:xfrm>
                <a:off x="2665" y="2360"/>
                <a:ext cx="874" cy="403"/>
                <a:chOff x="2665" y="2360"/>
                <a:chExt cx="874" cy="403"/>
              </a:xfrm>
            </p:grpSpPr>
            <p:sp>
              <p:nvSpPr>
                <p:cNvPr id="94396" name="Rectangle 80"/>
                <p:cNvSpPr>
                  <a:spLocks noChangeArrowheads="1"/>
                </p:cNvSpPr>
                <p:nvPr/>
              </p:nvSpPr>
              <p:spPr bwMode="auto">
                <a:xfrm>
                  <a:off x="2708" y="2360"/>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Rom. 8:11</a:t>
                  </a:r>
                  <a:endParaRPr lang="en-US" sz="2000" b="1">
                    <a:solidFill>
                      <a:srgbClr val="000000"/>
                    </a:solidFill>
                    <a:ea typeface="ＭＳ Ｐゴシック" charset="0"/>
                    <a:cs typeface="Arial" charset="0"/>
                  </a:endParaRPr>
                </a:p>
              </p:txBody>
            </p:sp>
            <p:sp>
              <p:nvSpPr>
                <p:cNvPr id="94397" name="Rectangle 179"/>
                <p:cNvSpPr>
                  <a:spLocks noChangeArrowheads="1"/>
                </p:cNvSpPr>
                <p:nvPr/>
              </p:nvSpPr>
              <p:spPr bwMode="auto">
                <a:xfrm>
                  <a:off x="2665" y="2360"/>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0" name="Group 182"/>
              <p:cNvGrpSpPr>
                <a:grpSpLocks/>
              </p:cNvGrpSpPr>
              <p:nvPr/>
            </p:nvGrpSpPr>
            <p:grpSpPr bwMode="auto">
              <a:xfrm>
                <a:off x="0" y="2763"/>
                <a:ext cx="917" cy="518"/>
                <a:chOff x="0" y="2763"/>
                <a:chExt cx="917" cy="518"/>
              </a:xfrm>
            </p:grpSpPr>
            <p:sp>
              <p:nvSpPr>
                <p:cNvPr id="94394" name="Rectangle 81"/>
                <p:cNvSpPr>
                  <a:spLocks noChangeArrowheads="1"/>
                </p:cNvSpPr>
                <p:nvPr/>
              </p:nvSpPr>
              <p:spPr bwMode="auto">
                <a:xfrm>
                  <a:off x="43" y="2763"/>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Omniscient</a:t>
                  </a:r>
                </a:p>
              </p:txBody>
            </p:sp>
            <p:sp>
              <p:nvSpPr>
                <p:cNvPr id="94395" name="Rectangle 181"/>
                <p:cNvSpPr>
                  <a:spLocks noChangeArrowheads="1"/>
                </p:cNvSpPr>
                <p:nvPr/>
              </p:nvSpPr>
              <p:spPr bwMode="auto">
                <a:xfrm>
                  <a:off x="0" y="2763"/>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1" name="Group 184"/>
              <p:cNvGrpSpPr>
                <a:grpSpLocks/>
              </p:cNvGrpSpPr>
              <p:nvPr/>
            </p:nvGrpSpPr>
            <p:grpSpPr bwMode="auto">
              <a:xfrm>
                <a:off x="917" y="2763"/>
                <a:ext cx="874" cy="518"/>
                <a:chOff x="917" y="2763"/>
                <a:chExt cx="874" cy="518"/>
              </a:xfrm>
            </p:grpSpPr>
            <p:sp>
              <p:nvSpPr>
                <p:cNvPr id="94392" name="Rectangle 82"/>
                <p:cNvSpPr>
                  <a:spLocks noChangeArrowheads="1"/>
                </p:cNvSpPr>
                <p:nvPr/>
              </p:nvSpPr>
              <p:spPr bwMode="auto">
                <a:xfrm>
                  <a:off x="960" y="276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Ps. 139:1-5</a:t>
                  </a:r>
                </a:p>
              </p:txBody>
            </p:sp>
            <p:sp>
              <p:nvSpPr>
                <p:cNvPr id="94393" name="Rectangle 183"/>
                <p:cNvSpPr>
                  <a:spLocks noChangeArrowheads="1"/>
                </p:cNvSpPr>
                <p:nvPr/>
              </p:nvSpPr>
              <p:spPr bwMode="auto">
                <a:xfrm>
                  <a:off x="917"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2" name="Group 186"/>
              <p:cNvGrpSpPr>
                <a:grpSpLocks/>
              </p:cNvGrpSpPr>
              <p:nvPr/>
            </p:nvGrpSpPr>
            <p:grpSpPr bwMode="auto">
              <a:xfrm>
                <a:off x="1791" y="2763"/>
                <a:ext cx="874" cy="518"/>
                <a:chOff x="1791" y="2763"/>
                <a:chExt cx="874" cy="518"/>
              </a:xfrm>
            </p:grpSpPr>
            <p:sp>
              <p:nvSpPr>
                <p:cNvPr id="94390" name="Rectangle 83"/>
                <p:cNvSpPr>
                  <a:spLocks noChangeArrowheads="1"/>
                </p:cNvSpPr>
                <p:nvPr/>
              </p:nvSpPr>
              <p:spPr bwMode="auto">
                <a:xfrm>
                  <a:off x="1834" y="276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16:3</a:t>
                  </a:r>
                </a:p>
              </p:txBody>
            </p:sp>
            <p:sp>
              <p:nvSpPr>
                <p:cNvPr id="94391" name="Rectangle 185"/>
                <p:cNvSpPr>
                  <a:spLocks noChangeArrowheads="1"/>
                </p:cNvSpPr>
                <p:nvPr/>
              </p:nvSpPr>
              <p:spPr bwMode="auto">
                <a:xfrm>
                  <a:off x="1791"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3" name="Group 188"/>
              <p:cNvGrpSpPr>
                <a:grpSpLocks/>
              </p:cNvGrpSpPr>
              <p:nvPr/>
            </p:nvGrpSpPr>
            <p:grpSpPr bwMode="auto">
              <a:xfrm>
                <a:off x="2665" y="2763"/>
                <a:ext cx="874" cy="518"/>
                <a:chOff x="2665" y="2763"/>
                <a:chExt cx="874" cy="518"/>
              </a:xfrm>
            </p:grpSpPr>
            <p:sp>
              <p:nvSpPr>
                <p:cNvPr id="94388" name="Rectangle 84"/>
                <p:cNvSpPr>
                  <a:spLocks noChangeArrowheads="1"/>
                </p:cNvSpPr>
                <p:nvPr/>
              </p:nvSpPr>
              <p:spPr bwMode="auto">
                <a:xfrm>
                  <a:off x="2708" y="2763"/>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1 Cor. 2:10-11</a:t>
                  </a:r>
                </a:p>
              </p:txBody>
            </p:sp>
            <p:sp>
              <p:nvSpPr>
                <p:cNvPr id="94389" name="Rectangle 187"/>
                <p:cNvSpPr>
                  <a:spLocks noChangeArrowheads="1"/>
                </p:cNvSpPr>
                <p:nvPr/>
              </p:nvSpPr>
              <p:spPr bwMode="auto">
                <a:xfrm>
                  <a:off x="2665" y="2763"/>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4" name="Group 190"/>
              <p:cNvGrpSpPr>
                <a:grpSpLocks/>
              </p:cNvGrpSpPr>
              <p:nvPr/>
            </p:nvGrpSpPr>
            <p:grpSpPr bwMode="auto">
              <a:xfrm>
                <a:off x="0" y="3281"/>
                <a:ext cx="917" cy="518"/>
                <a:chOff x="0" y="3281"/>
                <a:chExt cx="917" cy="518"/>
              </a:xfrm>
            </p:grpSpPr>
            <p:sp>
              <p:nvSpPr>
                <p:cNvPr id="94386" name="Rectangle 85"/>
                <p:cNvSpPr>
                  <a:spLocks noChangeArrowheads="1"/>
                </p:cNvSpPr>
                <p:nvPr/>
              </p:nvSpPr>
              <p:spPr bwMode="auto">
                <a:xfrm>
                  <a:off x="43" y="3281"/>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Omnipotent</a:t>
                  </a:r>
                </a:p>
              </p:txBody>
            </p:sp>
            <p:sp>
              <p:nvSpPr>
                <p:cNvPr id="94387" name="Rectangle 189"/>
                <p:cNvSpPr>
                  <a:spLocks noChangeArrowheads="1"/>
                </p:cNvSpPr>
                <p:nvPr/>
              </p:nvSpPr>
              <p:spPr bwMode="auto">
                <a:xfrm>
                  <a:off x="0" y="3281"/>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5" name="Group 192"/>
              <p:cNvGrpSpPr>
                <a:grpSpLocks/>
              </p:cNvGrpSpPr>
              <p:nvPr/>
            </p:nvGrpSpPr>
            <p:grpSpPr bwMode="auto">
              <a:xfrm>
                <a:off x="917" y="3281"/>
                <a:ext cx="874" cy="518"/>
                <a:chOff x="917" y="3281"/>
                <a:chExt cx="874" cy="518"/>
              </a:xfrm>
            </p:grpSpPr>
            <p:sp>
              <p:nvSpPr>
                <p:cNvPr id="94384" name="Rectangle 86"/>
                <p:cNvSpPr>
                  <a:spLocks noChangeArrowheads="1"/>
                </p:cNvSpPr>
                <p:nvPr/>
              </p:nvSpPr>
              <p:spPr bwMode="auto">
                <a:xfrm>
                  <a:off x="960"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Matt. 19:26</a:t>
                  </a:r>
                </a:p>
              </p:txBody>
            </p:sp>
            <p:sp>
              <p:nvSpPr>
                <p:cNvPr id="94385" name="Rectangle 191"/>
                <p:cNvSpPr>
                  <a:spLocks noChangeArrowheads="1"/>
                </p:cNvSpPr>
                <p:nvPr/>
              </p:nvSpPr>
              <p:spPr bwMode="auto">
                <a:xfrm>
                  <a:off x="917"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6" name="Group 194"/>
              <p:cNvGrpSpPr>
                <a:grpSpLocks/>
              </p:cNvGrpSpPr>
              <p:nvPr/>
            </p:nvGrpSpPr>
            <p:grpSpPr bwMode="auto">
              <a:xfrm>
                <a:off x="1791" y="3281"/>
                <a:ext cx="874" cy="518"/>
                <a:chOff x="1791" y="3281"/>
                <a:chExt cx="874" cy="518"/>
              </a:xfrm>
            </p:grpSpPr>
            <p:sp>
              <p:nvSpPr>
                <p:cNvPr id="94382" name="Rectangle 87"/>
                <p:cNvSpPr>
                  <a:spLocks noChangeArrowheads="1"/>
                </p:cNvSpPr>
                <p:nvPr/>
              </p:nvSpPr>
              <p:spPr bwMode="auto">
                <a:xfrm>
                  <a:off x="1834"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Phil. 4:13</a:t>
                  </a:r>
                </a:p>
              </p:txBody>
            </p:sp>
            <p:sp>
              <p:nvSpPr>
                <p:cNvPr id="94383" name="Rectangle 193"/>
                <p:cNvSpPr>
                  <a:spLocks noChangeArrowheads="1"/>
                </p:cNvSpPr>
                <p:nvPr/>
              </p:nvSpPr>
              <p:spPr bwMode="auto">
                <a:xfrm>
                  <a:off x="1791"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7" name="Group 196"/>
              <p:cNvGrpSpPr>
                <a:grpSpLocks/>
              </p:cNvGrpSpPr>
              <p:nvPr/>
            </p:nvGrpSpPr>
            <p:grpSpPr bwMode="auto">
              <a:xfrm>
                <a:off x="2665" y="3281"/>
                <a:ext cx="874" cy="518"/>
                <a:chOff x="2665" y="3281"/>
                <a:chExt cx="874" cy="518"/>
              </a:xfrm>
            </p:grpSpPr>
            <p:sp>
              <p:nvSpPr>
                <p:cNvPr id="94380" name="Rectangle 88"/>
                <p:cNvSpPr>
                  <a:spLocks noChangeArrowheads="1"/>
                </p:cNvSpPr>
                <p:nvPr/>
              </p:nvSpPr>
              <p:spPr bwMode="auto">
                <a:xfrm>
                  <a:off x="2708" y="3281"/>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Zech. 4:6</a:t>
                  </a:r>
                </a:p>
              </p:txBody>
            </p:sp>
            <p:sp>
              <p:nvSpPr>
                <p:cNvPr id="94381" name="Rectangle 195"/>
                <p:cNvSpPr>
                  <a:spLocks noChangeArrowheads="1"/>
                </p:cNvSpPr>
                <p:nvPr/>
              </p:nvSpPr>
              <p:spPr bwMode="auto">
                <a:xfrm>
                  <a:off x="2665" y="3281"/>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8" name="Group 198"/>
              <p:cNvGrpSpPr>
                <a:grpSpLocks/>
              </p:cNvGrpSpPr>
              <p:nvPr/>
            </p:nvGrpSpPr>
            <p:grpSpPr bwMode="auto">
              <a:xfrm>
                <a:off x="0" y="3799"/>
                <a:ext cx="917" cy="518"/>
                <a:chOff x="0" y="3799"/>
                <a:chExt cx="917" cy="518"/>
              </a:xfrm>
            </p:grpSpPr>
            <p:sp>
              <p:nvSpPr>
                <p:cNvPr id="94378" name="Rectangle 89"/>
                <p:cNvSpPr>
                  <a:spLocks noChangeArrowheads="1"/>
                </p:cNvSpPr>
                <p:nvPr/>
              </p:nvSpPr>
              <p:spPr bwMode="auto">
                <a:xfrm>
                  <a:off x="43" y="3799"/>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Omnipresent</a:t>
                  </a:r>
                </a:p>
              </p:txBody>
            </p:sp>
            <p:sp>
              <p:nvSpPr>
                <p:cNvPr id="94379" name="Rectangle 197"/>
                <p:cNvSpPr>
                  <a:spLocks noChangeArrowheads="1"/>
                </p:cNvSpPr>
                <p:nvPr/>
              </p:nvSpPr>
              <p:spPr bwMode="auto">
                <a:xfrm>
                  <a:off x="0" y="3799"/>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49" name="Group 200"/>
              <p:cNvGrpSpPr>
                <a:grpSpLocks/>
              </p:cNvGrpSpPr>
              <p:nvPr/>
            </p:nvGrpSpPr>
            <p:grpSpPr bwMode="auto">
              <a:xfrm>
                <a:off x="917" y="3799"/>
                <a:ext cx="874" cy="518"/>
                <a:chOff x="917" y="3799"/>
                <a:chExt cx="874" cy="518"/>
              </a:xfrm>
            </p:grpSpPr>
            <p:sp>
              <p:nvSpPr>
                <p:cNvPr id="94376" name="Rectangle 90"/>
                <p:cNvSpPr>
                  <a:spLocks noChangeArrowheads="1"/>
                </p:cNvSpPr>
                <p:nvPr/>
              </p:nvSpPr>
              <p:spPr bwMode="auto">
                <a:xfrm>
                  <a:off x="960"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Jer. 23:24</a:t>
                  </a:r>
                </a:p>
              </p:txBody>
            </p:sp>
            <p:sp>
              <p:nvSpPr>
                <p:cNvPr id="94377" name="Rectangle 199"/>
                <p:cNvSpPr>
                  <a:spLocks noChangeArrowheads="1"/>
                </p:cNvSpPr>
                <p:nvPr/>
              </p:nvSpPr>
              <p:spPr bwMode="auto">
                <a:xfrm>
                  <a:off x="917"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0" name="Group 202"/>
              <p:cNvGrpSpPr>
                <a:grpSpLocks/>
              </p:cNvGrpSpPr>
              <p:nvPr/>
            </p:nvGrpSpPr>
            <p:grpSpPr bwMode="auto">
              <a:xfrm>
                <a:off x="1791" y="3799"/>
                <a:ext cx="874" cy="518"/>
                <a:chOff x="1791" y="3799"/>
                <a:chExt cx="874" cy="518"/>
              </a:xfrm>
            </p:grpSpPr>
            <p:sp>
              <p:nvSpPr>
                <p:cNvPr id="94374" name="Rectangle 91"/>
                <p:cNvSpPr>
                  <a:spLocks noChangeArrowheads="1"/>
                </p:cNvSpPr>
                <p:nvPr/>
              </p:nvSpPr>
              <p:spPr bwMode="auto">
                <a:xfrm>
                  <a:off x="1834"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Matt. 18:20</a:t>
                  </a:r>
                </a:p>
              </p:txBody>
            </p:sp>
            <p:sp>
              <p:nvSpPr>
                <p:cNvPr id="94375" name="Rectangle 201"/>
                <p:cNvSpPr>
                  <a:spLocks noChangeArrowheads="1"/>
                </p:cNvSpPr>
                <p:nvPr/>
              </p:nvSpPr>
              <p:spPr bwMode="auto">
                <a:xfrm>
                  <a:off x="1791"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1" name="Group 204"/>
              <p:cNvGrpSpPr>
                <a:grpSpLocks/>
              </p:cNvGrpSpPr>
              <p:nvPr/>
            </p:nvGrpSpPr>
            <p:grpSpPr bwMode="auto">
              <a:xfrm>
                <a:off x="2665" y="3799"/>
                <a:ext cx="874" cy="518"/>
                <a:chOff x="2665" y="3799"/>
                <a:chExt cx="874" cy="518"/>
              </a:xfrm>
            </p:grpSpPr>
            <p:sp>
              <p:nvSpPr>
                <p:cNvPr id="94372" name="Rectangle 92"/>
                <p:cNvSpPr>
                  <a:spLocks noChangeArrowheads="1"/>
                </p:cNvSpPr>
                <p:nvPr/>
              </p:nvSpPr>
              <p:spPr bwMode="auto">
                <a:xfrm>
                  <a:off x="2708" y="3799"/>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Ps. 139:7-12</a:t>
                  </a:r>
                </a:p>
              </p:txBody>
            </p:sp>
            <p:sp>
              <p:nvSpPr>
                <p:cNvPr id="94373" name="Rectangle 203"/>
                <p:cNvSpPr>
                  <a:spLocks noChangeArrowheads="1"/>
                </p:cNvSpPr>
                <p:nvPr/>
              </p:nvSpPr>
              <p:spPr bwMode="auto">
                <a:xfrm>
                  <a:off x="2665" y="3799"/>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2" name="Group 206"/>
              <p:cNvGrpSpPr>
                <a:grpSpLocks/>
              </p:cNvGrpSpPr>
              <p:nvPr/>
            </p:nvGrpSpPr>
            <p:grpSpPr bwMode="auto">
              <a:xfrm>
                <a:off x="0" y="4317"/>
                <a:ext cx="917" cy="403"/>
                <a:chOff x="0" y="4317"/>
                <a:chExt cx="917" cy="403"/>
              </a:xfrm>
            </p:grpSpPr>
            <p:sp>
              <p:nvSpPr>
                <p:cNvPr id="94370" name="Rectangle 93"/>
                <p:cNvSpPr>
                  <a:spLocks noChangeArrowheads="1"/>
                </p:cNvSpPr>
                <p:nvPr/>
              </p:nvSpPr>
              <p:spPr bwMode="auto">
                <a:xfrm>
                  <a:off x="43" y="4317"/>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Has personhood</a:t>
                  </a:r>
                </a:p>
              </p:txBody>
            </p:sp>
            <p:sp>
              <p:nvSpPr>
                <p:cNvPr id="94371" name="Rectangle 205"/>
                <p:cNvSpPr>
                  <a:spLocks noChangeArrowheads="1"/>
                </p:cNvSpPr>
                <p:nvPr/>
              </p:nvSpPr>
              <p:spPr bwMode="auto">
                <a:xfrm>
                  <a:off x="0" y="4317"/>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3" name="Group 208"/>
              <p:cNvGrpSpPr>
                <a:grpSpLocks/>
              </p:cNvGrpSpPr>
              <p:nvPr/>
            </p:nvGrpSpPr>
            <p:grpSpPr bwMode="auto">
              <a:xfrm>
                <a:off x="917" y="4317"/>
                <a:ext cx="874" cy="403"/>
                <a:chOff x="917" y="4317"/>
                <a:chExt cx="874" cy="403"/>
              </a:xfrm>
            </p:grpSpPr>
            <p:sp>
              <p:nvSpPr>
                <p:cNvPr id="94368" name="Rectangle 94"/>
                <p:cNvSpPr>
                  <a:spLocks noChangeArrowheads="1"/>
                </p:cNvSpPr>
                <p:nvPr/>
              </p:nvSpPr>
              <p:spPr bwMode="auto">
                <a:xfrm>
                  <a:off x="960"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3:16</a:t>
                  </a:r>
                </a:p>
              </p:txBody>
            </p:sp>
            <p:sp>
              <p:nvSpPr>
                <p:cNvPr id="94369" name="Rectangle 207"/>
                <p:cNvSpPr>
                  <a:spLocks noChangeArrowheads="1"/>
                </p:cNvSpPr>
                <p:nvPr/>
              </p:nvSpPr>
              <p:spPr bwMode="auto">
                <a:xfrm>
                  <a:off x="917"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4" name="Group 210"/>
              <p:cNvGrpSpPr>
                <a:grpSpLocks/>
              </p:cNvGrpSpPr>
              <p:nvPr/>
            </p:nvGrpSpPr>
            <p:grpSpPr bwMode="auto">
              <a:xfrm>
                <a:off x="1791" y="4317"/>
                <a:ext cx="874" cy="403"/>
                <a:chOff x="1791" y="4317"/>
                <a:chExt cx="874" cy="403"/>
              </a:xfrm>
            </p:grpSpPr>
            <p:sp>
              <p:nvSpPr>
                <p:cNvPr id="94366" name="Rectangle 95"/>
                <p:cNvSpPr>
                  <a:spLocks noChangeArrowheads="1"/>
                </p:cNvSpPr>
                <p:nvPr/>
              </p:nvSpPr>
              <p:spPr bwMode="auto">
                <a:xfrm>
                  <a:off x="1834"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1:9-18</a:t>
                  </a:r>
                </a:p>
              </p:txBody>
            </p:sp>
            <p:sp>
              <p:nvSpPr>
                <p:cNvPr id="94367" name="Rectangle 209"/>
                <p:cNvSpPr>
                  <a:spLocks noChangeArrowheads="1"/>
                </p:cNvSpPr>
                <p:nvPr/>
              </p:nvSpPr>
              <p:spPr bwMode="auto">
                <a:xfrm>
                  <a:off x="1791"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5" name="Group 212"/>
              <p:cNvGrpSpPr>
                <a:grpSpLocks/>
              </p:cNvGrpSpPr>
              <p:nvPr/>
            </p:nvGrpSpPr>
            <p:grpSpPr bwMode="auto">
              <a:xfrm>
                <a:off x="2665" y="4317"/>
                <a:ext cx="874" cy="403"/>
                <a:chOff x="2665" y="4317"/>
                <a:chExt cx="874" cy="403"/>
              </a:xfrm>
            </p:grpSpPr>
            <p:sp>
              <p:nvSpPr>
                <p:cNvPr id="94364" name="Rectangle 96"/>
                <p:cNvSpPr>
                  <a:spLocks noChangeArrowheads="1"/>
                </p:cNvSpPr>
                <p:nvPr/>
              </p:nvSpPr>
              <p:spPr bwMode="auto">
                <a:xfrm>
                  <a:off x="2708" y="4317"/>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14:17</a:t>
                  </a:r>
                </a:p>
              </p:txBody>
            </p:sp>
            <p:sp>
              <p:nvSpPr>
                <p:cNvPr id="94365" name="Rectangle 211"/>
                <p:cNvSpPr>
                  <a:spLocks noChangeArrowheads="1"/>
                </p:cNvSpPr>
                <p:nvPr/>
              </p:nvSpPr>
              <p:spPr bwMode="auto">
                <a:xfrm>
                  <a:off x="2665" y="4317"/>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6" name="Group 214"/>
              <p:cNvGrpSpPr>
                <a:grpSpLocks/>
              </p:cNvGrpSpPr>
              <p:nvPr/>
            </p:nvGrpSpPr>
            <p:grpSpPr bwMode="auto">
              <a:xfrm>
                <a:off x="-23" y="4720"/>
                <a:ext cx="1022" cy="518"/>
                <a:chOff x="-23" y="4720"/>
                <a:chExt cx="1022" cy="518"/>
              </a:xfrm>
            </p:grpSpPr>
            <p:sp>
              <p:nvSpPr>
                <p:cNvPr id="94362" name="Rectangle 97"/>
                <p:cNvSpPr>
                  <a:spLocks noChangeArrowheads="1"/>
                </p:cNvSpPr>
                <p:nvPr/>
              </p:nvSpPr>
              <p:spPr bwMode="auto">
                <a:xfrm>
                  <a:off x="-23" y="4720"/>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Helper (</a:t>
                  </a:r>
                  <a:r>
                    <a:rPr lang="en-US" sz="2000" b="1" i="1">
                      <a:solidFill>
                        <a:srgbClr val="000000"/>
                      </a:solidFill>
                      <a:ea typeface="ＭＳ Ｐゴシック" charset="0"/>
                      <a:cs typeface="Arial" charset="0"/>
                    </a:rPr>
                    <a:t>Paraclete</a:t>
                  </a:r>
                  <a:r>
                    <a:rPr lang="en-US" sz="2000" b="1">
                      <a:solidFill>
                        <a:srgbClr val="000000"/>
                      </a:solidFill>
                      <a:ea typeface="ＭＳ Ｐゴシック" charset="0"/>
                      <a:cs typeface="Arial" charset="0"/>
                    </a:rPr>
                    <a:t>)</a:t>
                  </a:r>
                </a:p>
              </p:txBody>
            </p:sp>
            <p:sp>
              <p:nvSpPr>
                <p:cNvPr id="94363" name="Rectangle 213"/>
                <p:cNvSpPr>
                  <a:spLocks noChangeArrowheads="1"/>
                </p:cNvSpPr>
                <p:nvPr/>
              </p:nvSpPr>
              <p:spPr bwMode="auto">
                <a:xfrm>
                  <a:off x="0" y="4720"/>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7" name="Group 216"/>
              <p:cNvGrpSpPr>
                <a:grpSpLocks/>
              </p:cNvGrpSpPr>
              <p:nvPr/>
            </p:nvGrpSpPr>
            <p:grpSpPr bwMode="auto">
              <a:xfrm>
                <a:off x="917" y="4720"/>
                <a:ext cx="874" cy="518"/>
                <a:chOff x="917" y="4720"/>
                <a:chExt cx="874" cy="518"/>
              </a:xfrm>
            </p:grpSpPr>
            <p:sp>
              <p:nvSpPr>
                <p:cNvPr id="94360" name="Rectangle 98"/>
                <p:cNvSpPr>
                  <a:spLocks noChangeArrowheads="1"/>
                </p:cNvSpPr>
                <p:nvPr/>
              </p:nvSpPr>
              <p:spPr bwMode="auto">
                <a:xfrm>
                  <a:off x="960"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2 Cor. 1:3-6</a:t>
                  </a:r>
                </a:p>
              </p:txBody>
            </p:sp>
            <p:sp>
              <p:nvSpPr>
                <p:cNvPr id="94361" name="Rectangle 215"/>
                <p:cNvSpPr>
                  <a:spLocks noChangeArrowheads="1"/>
                </p:cNvSpPr>
                <p:nvPr/>
              </p:nvSpPr>
              <p:spPr bwMode="auto">
                <a:xfrm>
                  <a:off x="917"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8" name="Group 218"/>
              <p:cNvGrpSpPr>
                <a:grpSpLocks/>
              </p:cNvGrpSpPr>
              <p:nvPr/>
            </p:nvGrpSpPr>
            <p:grpSpPr bwMode="auto">
              <a:xfrm>
                <a:off x="1791" y="4720"/>
                <a:ext cx="874" cy="518"/>
                <a:chOff x="1791" y="4720"/>
                <a:chExt cx="874" cy="518"/>
              </a:xfrm>
            </p:grpSpPr>
            <p:sp>
              <p:nvSpPr>
                <p:cNvPr id="94358" name="Rectangle 99"/>
                <p:cNvSpPr>
                  <a:spLocks noChangeArrowheads="1"/>
                </p:cNvSpPr>
                <p:nvPr/>
              </p:nvSpPr>
              <p:spPr bwMode="auto">
                <a:xfrm>
                  <a:off x="1834"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1 John 2:1</a:t>
                  </a:r>
                </a:p>
              </p:txBody>
            </p:sp>
            <p:sp>
              <p:nvSpPr>
                <p:cNvPr id="94359" name="Rectangle 217"/>
                <p:cNvSpPr>
                  <a:spLocks noChangeArrowheads="1"/>
                </p:cNvSpPr>
                <p:nvPr/>
              </p:nvSpPr>
              <p:spPr bwMode="auto">
                <a:xfrm>
                  <a:off x="1791"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59" name="Group 220"/>
              <p:cNvGrpSpPr>
                <a:grpSpLocks/>
              </p:cNvGrpSpPr>
              <p:nvPr/>
            </p:nvGrpSpPr>
            <p:grpSpPr bwMode="auto">
              <a:xfrm>
                <a:off x="2665" y="4720"/>
                <a:ext cx="874" cy="518"/>
                <a:chOff x="2665" y="4720"/>
                <a:chExt cx="874" cy="518"/>
              </a:xfrm>
            </p:grpSpPr>
            <p:sp>
              <p:nvSpPr>
                <p:cNvPr id="94356" name="Rectangle 100"/>
                <p:cNvSpPr>
                  <a:spLocks noChangeArrowheads="1"/>
                </p:cNvSpPr>
                <p:nvPr/>
              </p:nvSpPr>
              <p:spPr bwMode="auto">
                <a:xfrm>
                  <a:off x="2708" y="4720"/>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14:26</a:t>
                  </a:r>
                </a:p>
              </p:txBody>
            </p:sp>
            <p:sp>
              <p:nvSpPr>
                <p:cNvPr id="94357" name="Rectangle 219"/>
                <p:cNvSpPr>
                  <a:spLocks noChangeArrowheads="1"/>
                </p:cNvSpPr>
                <p:nvPr/>
              </p:nvSpPr>
              <p:spPr bwMode="auto">
                <a:xfrm>
                  <a:off x="2665" y="4720"/>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0" name="Group 222"/>
              <p:cNvGrpSpPr>
                <a:grpSpLocks/>
              </p:cNvGrpSpPr>
              <p:nvPr/>
            </p:nvGrpSpPr>
            <p:grpSpPr bwMode="auto">
              <a:xfrm>
                <a:off x="0" y="5238"/>
                <a:ext cx="917" cy="403"/>
                <a:chOff x="0" y="5238"/>
                <a:chExt cx="917" cy="403"/>
              </a:xfrm>
            </p:grpSpPr>
            <p:sp>
              <p:nvSpPr>
                <p:cNvPr id="94354" name="Rectangle 101"/>
                <p:cNvSpPr>
                  <a:spLocks noChangeArrowheads="1"/>
                </p:cNvSpPr>
                <p:nvPr/>
              </p:nvSpPr>
              <p:spPr bwMode="auto">
                <a:xfrm>
                  <a:off x="43" y="5238"/>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Forgives sin</a:t>
                  </a:r>
                </a:p>
              </p:txBody>
            </p:sp>
            <p:sp>
              <p:nvSpPr>
                <p:cNvPr id="94355" name="Rectangle 221"/>
                <p:cNvSpPr>
                  <a:spLocks noChangeArrowheads="1"/>
                </p:cNvSpPr>
                <p:nvPr/>
              </p:nvSpPr>
              <p:spPr bwMode="auto">
                <a:xfrm>
                  <a:off x="0" y="5238"/>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1" name="Group 224"/>
              <p:cNvGrpSpPr>
                <a:grpSpLocks/>
              </p:cNvGrpSpPr>
              <p:nvPr/>
            </p:nvGrpSpPr>
            <p:grpSpPr bwMode="auto">
              <a:xfrm>
                <a:off x="917" y="5238"/>
                <a:ext cx="874" cy="403"/>
                <a:chOff x="917" y="5238"/>
                <a:chExt cx="874" cy="403"/>
              </a:xfrm>
            </p:grpSpPr>
            <p:sp>
              <p:nvSpPr>
                <p:cNvPr id="94352" name="Rectangle 102"/>
                <p:cNvSpPr>
                  <a:spLocks noChangeArrowheads="1"/>
                </p:cNvSpPr>
                <p:nvPr/>
              </p:nvSpPr>
              <p:spPr bwMode="auto">
                <a:xfrm>
                  <a:off x="960"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Isa. 45:25</a:t>
                  </a:r>
                </a:p>
              </p:txBody>
            </p:sp>
            <p:sp>
              <p:nvSpPr>
                <p:cNvPr id="94353" name="Rectangle 223"/>
                <p:cNvSpPr>
                  <a:spLocks noChangeArrowheads="1"/>
                </p:cNvSpPr>
                <p:nvPr/>
              </p:nvSpPr>
              <p:spPr bwMode="auto">
                <a:xfrm>
                  <a:off x="917"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2" name="Group 226"/>
              <p:cNvGrpSpPr>
                <a:grpSpLocks/>
              </p:cNvGrpSpPr>
              <p:nvPr/>
            </p:nvGrpSpPr>
            <p:grpSpPr bwMode="auto">
              <a:xfrm>
                <a:off x="1791" y="5238"/>
                <a:ext cx="874" cy="403"/>
                <a:chOff x="1791" y="5238"/>
                <a:chExt cx="874" cy="403"/>
              </a:xfrm>
            </p:grpSpPr>
            <p:sp>
              <p:nvSpPr>
                <p:cNvPr id="94350" name="Rectangle 103"/>
                <p:cNvSpPr>
                  <a:spLocks noChangeArrowheads="1"/>
                </p:cNvSpPr>
                <p:nvPr/>
              </p:nvSpPr>
              <p:spPr bwMode="auto">
                <a:xfrm>
                  <a:off x="1834"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1 John 2:12</a:t>
                  </a:r>
                </a:p>
              </p:txBody>
            </p:sp>
            <p:sp>
              <p:nvSpPr>
                <p:cNvPr id="94351" name="Rectangle 225"/>
                <p:cNvSpPr>
                  <a:spLocks noChangeArrowheads="1"/>
                </p:cNvSpPr>
                <p:nvPr/>
              </p:nvSpPr>
              <p:spPr bwMode="auto">
                <a:xfrm>
                  <a:off x="1791"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3" name="Group 228"/>
              <p:cNvGrpSpPr>
                <a:grpSpLocks/>
              </p:cNvGrpSpPr>
              <p:nvPr/>
            </p:nvGrpSpPr>
            <p:grpSpPr bwMode="auto">
              <a:xfrm>
                <a:off x="2665" y="5238"/>
                <a:ext cx="874" cy="403"/>
                <a:chOff x="2665" y="5238"/>
                <a:chExt cx="874" cy="403"/>
              </a:xfrm>
            </p:grpSpPr>
            <p:sp>
              <p:nvSpPr>
                <p:cNvPr id="94348" name="Rectangle 104"/>
                <p:cNvSpPr>
                  <a:spLocks noChangeArrowheads="1"/>
                </p:cNvSpPr>
                <p:nvPr/>
              </p:nvSpPr>
              <p:spPr bwMode="auto">
                <a:xfrm>
                  <a:off x="2708" y="5238"/>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49" name="Rectangle 227"/>
                <p:cNvSpPr>
                  <a:spLocks noChangeArrowheads="1"/>
                </p:cNvSpPr>
                <p:nvPr/>
              </p:nvSpPr>
              <p:spPr bwMode="auto">
                <a:xfrm>
                  <a:off x="2665" y="5238"/>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4" name="Group 230"/>
              <p:cNvGrpSpPr>
                <a:grpSpLocks/>
              </p:cNvGrpSpPr>
              <p:nvPr/>
            </p:nvGrpSpPr>
            <p:grpSpPr bwMode="auto">
              <a:xfrm>
                <a:off x="0" y="5641"/>
                <a:ext cx="917" cy="403"/>
                <a:chOff x="0" y="5641"/>
                <a:chExt cx="917" cy="403"/>
              </a:xfrm>
            </p:grpSpPr>
            <p:sp>
              <p:nvSpPr>
                <p:cNvPr id="94346" name="Rectangle 105"/>
                <p:cNvSpPr>
                  <a:spLocks noChangeArrowheads="1"/>
                </p:cNvSpPr>
                <p:nvPr/>
              </p:nvSpPr>
              <p:spPr bwMode="auto">
                <a:xfrm>
                  <a:off x="43" y="5641"/>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Forgets sin</a:t>
                  </a:r>
                </a:p>
              </p:txBody>
            </p:sp>
            <p:sp>
              <p:nvSpPr>
                <p:cNvPr id="94347" name="Rectangle 229"/>
                <p:cNvSpPr>
                  <a:spLocks noChangeArrowheads="1"/>
                </p:cNvSpPr>
                <p:nvPr/>
              </p:nvSpPr>
              <p:spPr bwMode="auto">
                <a:xfrm>
                  <a:off x="0" y="5641"/>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5" name="Group 232"/>
              <p:cNvGrpSpPr>
                <a:grpSpLocks/>
              </p:cNvGrpSpPr>
              <p:nvPr/>
            </p:nvGrpSpPr>
            <p:grpSpPr bwMode="auto">
              <a:xfrm>
                <a:off x="917" y="5641"/>
                <a:ext cx="874" cy="403"/>
                <a:chOff x="917" y="5641"/>
                <a:chExt cx="874" cy="403"/>
              </a:xfrm>
            </p:grpSpPr>
            <p:sp>
              <p:nvSpPr>
                <p:cNvPr id="94344" name="Rectangle 106"/>
                <p:cNvSpPr>
                  <a:spLocks noChangeArrowheads="1"/>
                </p:cNvSpPr>
                <p:nvPr/>
              </p:nvSpPr>
              <p:spPr bwMode="auto">
                <a:xfrm>
                  <a:off x="960"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Jer. 31:34</a:t>
                  </a:r>
                </a:p>
              </p:txBody>
            </p:sp>
            <p:sp>
              <p:nvSpPr>
                <p:cNvPr id="94345" name="Rectangle 231"/>
                <p:cNvSpPr>
                  <a:spLocks noChangeArrowheads="1"/>
                </p:cNvSpPr>
                <p:nvPr/>
              </p:nvSpPr>
              <p:spPr bwMode="auto">
                <a:xfrm>
                  <a:off x="917"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6" name="Group 234"/>
              <p:cNvGrpSpPr>
                <a:grpSpLocks/>
              </p:cNvGrpSpPr>
              <p:nvPr/>
            </p:nvGrpSpPr>
            <p:grpSpPr bwMode="auto">
              <a:xfrm>
                <a:off x="1791" y="5641"/>
                <a:ext cx="874" cy="403"/>
                <a:chOff x="1791" y="5641"/>
                <a:chExt cx="874" cy="403"/>
              </a:xfrm>
            </p:grpSpPr>
            <p:sp>
              <p:nvSpPr>
                <p:cNvPr id="94342" name="Rectangle 107"/>
                <p:cNvSpPr>
                  <a:spLocks noChangeArrowheads="1"/>
                </p:cNvSpPr>
                <p:nvPr/>
              </p:nvSpPr>
              <p:spPr bwMode="auto">
                <a:xfrm>
                  <a:off x="1834"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Heb. 8:12</a:t>
                  </a:r>
                </a:p>
              </p:txBody>
            </p:sp>
            <p:sp>
              <p:nvSpPr>
                <p:cNvPr id="94343" name="Rectangle 233"/>
                <p:cNvSpPr>
                  <a:spLocks noChangeArrowheads="1"/>
                </p:cNvSpPr>
                <p:nvPr/>
              </p:nvSpPr>
              <p:spPr bwMode="auto">
                <a:xfrm>
                  <a:off x="1791"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7" name="Group 236"/>
              <p:cNvGrpSpPr>
                <a:grpSpLocks/>
              </p:cNvGrpSpPr>
              <p:nvPr/>
            </p:nvGrpSpPr>
            <p:grpSpPr bwMode="auto">
              <a:xfrm>
                <a:off x="2665" y="5641"/>
                <a:ext cx="874" cy="403"/>
                <a:chOff x="2665" y="5641"/>
                <a:chExt cx="874" cy="403"/>
              </a:xfrm>
            </p:grpSpPr>
            <p:sp>
              <p:nvSpPr>
                <p:cNvPr id="94340" name="Rectangle 108"/>
                <p:cNvSpPr>
                  <a:spLocks noChangeArrowheads="1"/>
                </p:cNvSpPr>
                <p:nvPr/>
              </p:nvSpPr>
              <p:spPr bwMode="auto">
                <a:xfrm>
                  <a:off x="2708" y="5641"/>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Heb. 10:17</a:t>
                  </a:r>
                </a:p>
              </p:txBody>
            </p:sp>
            <p:sp>
              <p:nvSpPr>
                <p:cNvPr id="94341" name="Rectangle 235"/>
                <p:cNvSpPr>
                  <a:spLocks noChangeArrowheads="1"/>
                </p:cNvSpPr>
                <p:nvPr/>
              </p:nvSpPr>
              <p:spPr bwMode="auto">
                <a:xfrm>
                  <a:off x="2665" y="5641"/>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8" name="Group 238"/>
              <p:cNvGrpSpPr>
                <a:grpSpLocks/>
              </p:cNvGrpSpPr>
              <p:nvPr/>
            </p:nvGrpSpPr>
            <p:grpSpPr bwMode="auto">
              <a:xfrm>
                <a:off x="0" y="6044"/>
                <a:ext cx="917" cy="518"/>
                <a:chOff x="0" y="6044"/>
                <a:chExt cx="917" cy="518"/>
              </a:xfrm>
            </p:grpSpPr>
            <p:sp>
              <p:nvSpPr>
                <p:cNvPr id="94338" name="Rectangle 109"/>
                <p:cNvSpPr>
                  <a:spLocks noChangeArrowheads="1"/>
                </p:cNvSpPr>
                <p:nvPr/>
              </p:nvSpPr>
              <p:spPr bwMode="auto">
                <a:xfrm>
                  <a:off x="43" y="6044"/>
                  <a:ext cx="831"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Immutable</a:t>
                  </a:r>
                </a:p>
              </p:txBody>
            </p:sp>
            <p:sp>
              <p:nvSpPr>
                <p:cNvPr id="94339" name="Rectangle 237"/>
                <p:cNvSpPr>
                  <a:spLocks noChangeArrowheads="1"/>
                </p:cNvSpPr>
                <p:nvPr/>
              </p:nvSpPr>
              <p:spPr bwMode="auto">
                <a:xfrm>
                  <a:off x="0" y="6044"/>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69" name="Group 240"/>
              <p:cNvGrpSpPr>
                <a:grpSpLocks/>
              </p:cNvGrpSpPr>
              <p:nvPr/>
            </p:nvGrpSpPr>
            <p:grpSpPr bwMode="auto">
              <a:xfrm>
                <a:off x="917" y="6044"/>
                <a:ext cx="874" cy="518"/>
                <a:chOff x="917" y="6044"/>
                <a:chExt cx="874" cy="518"/>
              </a:xfrm>
            </p:grpSpPr>
            <p:sp>
              <p:nvSpPr>
                <p:cNvPr id="94336" name="Rectangle 110"/>
                <p:cNvSpPr>
                  <a:spLocks noChangeArrowheads="1"/>
                </p:cNvSpPr>
                <p:nvPr/>
              </p:nvSpPr>
              <p:spPr bwMode="auto">
                <a:xfrm>
                  <a:off x="960"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Mal. 3:6</a:t>
                  </a:r>
                </a:p>
              </p:txBody>
            </p:sp>
            <p:sp>
              <p:nvSpPr>
                <p:cNvPr id="94337" name="Rectangle 239"/>
                <p:cNvSpPr>
                  <a:spLocks noChangeArrowheads="1"/>
                </p:cNvSpPr>
                <p:nvPr/>
              </p:nvSpPr>
              <p:spPr bwMode="auto">
                <a:xfrm>
                  <a:off x="917"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0" name="Group 242"/>
              <p:cNvGrpSpPr>
                <a:grpSpLocks/>
              </p:cNvGrpSpPr>
              <p:nvPr/>
            </p:nvGrpSpPr>
            <p:grpSpPr bwMode="auto">
              <a:xfrm>
                <a:off x="1791" y="6044"/>
                <a:ext cx="874" cy="518"/>
                <a:chOff x="1791" y="6044"/>
                <a:chExt cx="874" cy="518"/>
              </a:xfrm>
            </p:grpSpPr>
            <p:sp>
              <p:nvSpPr>
                <p:cNvPr id="94334" name="Rectangle 111"/>
                <p:cNvSpPr>
                  <a:spLocks noChangeArrowheads="1"/>
                </p:cNvSpPr>
                <p:nvPr/>
              </p:nvSpPr>
              <p:spPr bwMode="auto">
                <a:xfrm>
                  <a:off x="1834"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Heb. 13:8</a:t>
                  </a:r>
                </a:p>
              </p:txBody>
            </p:sp>
            <p:sp>
              <p:nvSpPr>
                <p:cNvPr id="94335" name="Rectangle 241"/>
                <p:cNvSpPr>
                  <a:spLocks noChangeArrowheads="1"/>
                </p:cNvSpPr>
                <p:nvPr/>
              </p:nvSpPr>
              <p:spPr bwMode="auto">
                <a:xfrm>
                  <a:off x="1791"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1" name="Group 244"/>
              <p:cNvGrpSpPr>
                <a:grpSpLocks/>
              </p:cNvGrpSpPr>
              <p:nvPr/>
            </p:nvGrpSpPr>
            <p:grpSpPr bwMode="auto">
              <a:xfrm>
                <a:off x="2665" y="6044"/>
                <a:ext cx="874" cy="518"/>
                <a:chOff x="2665" y="6044"/>
                <a:chExt cx="874" cy="518"/>
              </a:xfrm>
            </p:grpSpPr>
            <p:sp>
              <p:nvSpPr>
                <p:cNvPr id="94332" name="Rectangle 112"/>
                <p:cNvSpPr>
                  <a:spLocks noChangeArrowheads="1"/>
                </p:cNvSpPr>
                <p:nvPr/>
              </p:nvSpPr>
              <p:spPr bwMode="auto">
                <a:xfrm>
                  <a:off x="2708" y="6044"/>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33" name="Rectangle 243"/>
                <p:cNvSpPr>
                  <a:spLocks noChangeArrowheads="1"/>
                </p:cNvSpPr>
                <p:nvPr/>
              </p:nvSpPr>
              <p:spPr bwMode="auto">
                <a:xfrm>
                  <a:off x="2665" y="6044"/>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2" name="Group 246"/>
              <p:cNvGrpSpPr>
                <a:grpSpLocks/>
              </p:cNvGrpSpPr>
              <p:nvPr/>
            </p:nvGrpSpPr>
            <p:grpSpPr bwMode="auto">
              <a:xfrm>
                <a:off x="0" y="6562"/>
                <a:ext cx="917" cy="403"/>
                <a:chOff x="0" y="6562"/>
                <a:chExt cx="917" cy="403"/>
              </a:xfrm>
            </p:grpSpPr>
            <p:sp>
              <p:nvSpPr>
                <p:cNvPr id="94330" name="Rectangle 113"/>
                <p:cNvSpPr>
                  <a:spLocks noChangeArrowheads="1"/>
                </p:cNvSpPr>
                <p:nvPr/>
              </p:nvSpPr>
              <p:spPr bwMode="auto">
                <a:xfrm>
                  <a:off x="43" y="6562"/>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Eternal</a:t>
                  </a:r>
                </a:p>
              </p:txBody>
            </p:sp>
            <p:sp>
              <p:nvSpPr>
                <p:cNvPr id="94331" name="Rectangle 245"/>
                <p:cNvSpPr>
                  <a:spLocks noChangeArrowheads="1"/>
                </p:cNvSpPr>
                <p:nvPr/>
              </p:nvSpPr>
              <p:spPr bwMode="auto">
                <a:xfrm>
                  <a:off x="0" y="6562"/>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3" name="Group 248"/>
              <p:cNvGrpSpPr>
                <a:grpSpLocks/>
              </p:cNvGrpSpPr>
              <p:nvPr/>
            </p:nvGrpSpPr>
            <p:grpSpPr bwMode="auto">
              <a:xfrm>
                <a:off x="917" y="6562"/>
                <a:ext cx="874" cy="403"/>
                <a:chOff x="917" y="6562"/>
                <a:chExt cx="874" cy="403"/>
              </a:xfrm>
            </p:grpSpPr>
            <p:sp>
              <p:nvSpPr>
                <p:cNvPr id="94328" name="Rectangle 114"/>
                <p:cNvSpPr>
                  <a:spLocks noChangeArrowheads="1"/>
                </p:cNvSpPr>
                <p:nvPr/>
              </p:nvSpPr>
              <p:spPr bwMode="auto">
                <a:xfrm>
                  <a:off x="960"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Exod. 15:18</a:t>
                  </a:r>
                </a:p>
              </p:txBody>
            </p:sp>
            <p:sp>
              <p:nvSpPr>
                <p:cNvPr id="94329" name="Rectangle 247"/>
                <p:cNvSpPr>
                  <a:spLocks noChangeArrowheads="1"/>
                </p:cNvSpPr>
                <p:nvPr/>
              </p:nvSpPr>
              <p:spPr bwMode="auto">
                <a:xfrm>
                  <a:off x="917"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4" name="Group 250"/>
              <p:cNvGrpSpPr>
                <a:grpSpLocks/>
              </p:cNvGrpSpPr>
              <p:nvPr/>
            </p:nvGrpSpPr>
            <p:grpSpPr bwMode="auto">
              <a:xfrm>
                <a:off x="1791" y="6562"/>
                <a:ext cx="874" cy="403"/>
                <a:chOff x="1791" y="6562"/>
                <a:chExt cx="874" cy="403"/>
              </a:xfrm>
            </p:grpSpPr>
            <p:sp>
              <p:nvSpPr>
                <p:cNvPr id="94326" name="Rectangle 115"/>
                <p:cNvSpPr>
                  <a:spLocks noChangeArrowheads="1"/>
                </p:cNvSpPr>
                <p:nvPr/>
              </p:nvSpPr>
              <p:spPr bwMode="auto">
                <a:xfrm>
                  <a:off x="1834"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1:1-2</a:t>
                  </a:r>
                </a:p>
              </p:txBody>
            </p:sp>
            <p:sp>
              <p:nvSpPr>
                <p:cNvPr id="94327" name="Rectangle 249"/>
                <p:cNvSpPr>
                  <a:spLocks noChangeArrowheads="1"/>
                </p:cNvSpPr>
                <p:nvPr/>
              </p:nvSpPr>
              <p:spPr bwMode="auto">
                <a:xfrm>
                  <a:off x="1791"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5" name="Group 252"/>
              <p:cNvGrpSpPr>
                <a:grpSpLocks/>
              </p:cNvGrpSpPr>
              <p:nvPr/>
            </p:nvGrpSpPr>
            <p:grpSpPr bwMode="auto">
              <a:xfrm>
                <a:off x="2665" y="6562"/>
                <a:ext cx="874" cy="403"/>
                <a:chOff x="2665" y="6562"/>
                <a:chExt cx="874" cy="403"/>
              </a:xfrm>
            </p:grpSpPr>
            <p:sp>
              <p:nvSpPr>
                <p:cNvPr id="94324" name="Rectangle 116"/>
                <p:cNvSpPr>
                  <a:spLocks noChangeArrowheads="1"/>
                </p:cNvSpPr>
                <p:nvPr/>
              </p:nvSpPr>
              <p:spPr bwMode="auto">
                <a:xfrm>
                  <a:off x="2708" y="6562"/>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25" name="Rectangle 251"/>
                <p:cNvSpPr>
                  <a:spLocks noChangeArrowheads="1"/>
                </p:cNvSpPr>
                <p:nvPr/>
              </p:nvSpPr>
              <p:spPr bwMode="auto">
                <a:xfrm>
                  <a:off x="2665" y="6562"/>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6" name="Group 254"/>
              <p:cNvGrpSpPr>
                <a:grpSpLocks/>
              </p:cNvGrpSpPr>
              <p:nvPr/>
            </p:nvGrpSpPr>
            <p:grpSpPr bwMode="auto">
              <a:xfrm>
                <a:off x="0" y="6965"/>
                <a:ext cx="917" cy="403"/>
                <a:chOff x="0" y="6965"/>
                <a:chExt cx="917" cy="403"/>
              </a:xfrm>
            </p:grpSpPr>
            <p:sp>
              <p:nvSpPr>
                <p:cNvPr id="94322" name="Rectangle 117"/>
                <p:cNvSpPr>
                  <a:spLocks noChangeArrowheads="1"/>
                </p:cNvSpPr>
                <p:nvPr/>
              </p:nvSpPr>
              <p:spPr bwMode="auto">
                <a:xfrm>
                  <a:off x="43" y="6965"/>
                  <a:ext cx="831"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ru-RU" altLang="ja-JP" sz="2000" b="1" dirty="0">
                      <a:solidFill>
                        <a:srgbClr val="000000"/>
                      </a:solidFill>
                      <a:ea typeface="ＭＳ Ｐゴシック" charset="0"/>
                      <a:cs typeface="Arial" charset="0"/>
                    </a:rPr>
                    <a:t>"</a:t>
                  </a:r>
                  <a:r>
                    <a:rPr lang="en-US" altLang="ja-JP" sz="2000" b="1" dirty="0">
                      <a:solidFill>
                        <a:srgbClr val="000000"/>
                      </a:solidFill>
                      <a:ea typeface="ＭＳ Ｐゴシック" charset="0"/>
                      <a:cs typeface="Arial" charset="0"/>
                    </a:rPr>
                    <a:t>I Am</a:t>
                  </a:r>
                  <a:r>
                    <a:rPr lang="ru-RU" altLang="ja-JP" sz="2000" b="1" dirty="0">
                      <a:solidFill>
                        <a:srgbClr val="000000"/>
                      </a:solidFill>
                      <a:ea typeface="ＭＳ Ｐゴシック" charset="0"/>
                      <a:cs typeface="Arial" charset="0"/>
                    </a:rPr>
                    <a:t>"</a:t>
                  </a:r>
                  <a:endParaRPr lang="en-US" sz="2000" b="1" dirty="0">
                    <a:solidFill>
                      <a:srgbClr val="000000"/>
                    </a:solidFill>
                    <a:ea typeface="ＭＳ Ｐゴシック" charset="0"/>
                    <a:cs typeface="Arial" charset="0"/>
                  </a:endParaRPr>
                </a:p>
              </p:txBody>
            </p:sp>
            <p:sp>
              <p:nvSpPr>
                <p:cNvPr id="94323" name="Rectangle 253"/>
                <p:cNvSpPr>
                  <a:spLocks noChangeArrowheads="1"/>
                </p:cNvSpPr>
                <p:nvPr/>
              </p:nvSpPr>
              <p:spPr bwMode="auto">
                <a:xfrm>
                  <a:off x="0" y="6965"/>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7" name="Group 256"/>
              <p:cNvGrpSpPr>
                <a:grpSpLocks/>
              </p:cNvGrpSpPr>
              <p:nvPr/>
            </p:nvGrpSpPr>
            <p:grpSpPr bwMode="auto">
              <a:xfrm>
                <a:off x="917" y="6965"/>
                <a:ext cx="874" cy="403"/>
                <a:chOff x="917" y="6965"/>
                <a:chExt cx="874" cy="403"/>
              </a:xfrm>
            </p:grpSpPr>
            <p:sp>
              <p:nvSpPr>
                <p:cNvPr id="94320" name="Rectangle 118"/>
                <p:cNvSpPr>
                  <a:spLocks noChangeArrowheads="1"/>
                </p:cNvSpPr>
                <p:nvPr/>
              </p:nvSpPr>
              <p:spPr bwMode="auto">
                <a:xfrm>
                  <a:off x="960"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Exod. 3:14</a:t>
                  </a:r>
                </a:p>
              </p:txBody>
            </p:sp>
            <p:sp>
              <p:nvSpPr>
                <p:cNvPr id="94321" name="Rectangle 255"/>
                <p:cNvSpPr>
                  <a:spLocks noChangeArrowheads="1"/>
                </p:cNvSpPr>
                <p:nvPr/>
              </p:nvSpPr>
              <p:spPr bwMode="auto">
                <a:xfrm>
                  <a:off x="917"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8" name="Group 258"/>
              <p:cNvGrpSpPr>
                <a:grpSpLocks/>
              </p:cNvGrpSpPr>
              <p:nvPr/>
            </p:nvGrpSpPr>
            <p:grpSpPr bwMode="auto">
              <a:xfrm>
                <a:off x="1791" y="6965"/>
                <a:ext cx="874" cy="403"/>
                <a:chOff x="1791" y="6965"/>
                <a:chExt cx="874" cy="403"/>
              </a:xfrm>
            </p:grpSpPr>
            <p:sp>
              <p:nvSpPr>
                <p:cNvPr id="94318" name="Rectangle 119"/>
                <p:cNvSpPr>
                  <a:spLocks noChangeArrowheads="1"/>
                </p:cNvSpPr>
                <p:nvPr/>
              </p:nvSpPr>
              <p:spPr bwMode="auto">
                <a:xfrm>
                  <a:off x="1834"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John 8:58</a:t>
                  </a:r>
                </a:p>
              </p:txBody>
            </p:sp>
            <p:sp>
              <p:nvSpPr>
                <p:cNvPr id="94319" name="Rectangle 257"/>
                <p:cNvSpPr>
                  <a:spLocks noChangeArrowheads="1"/>
                </p:cNvSpPr>
                <p:nvPr/>
              </p:nvSpPr>
              <p:spPr bwMode="auto">
                <a:xfrm>
                  <a:off x="1791"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79" name="Group 260"/>
              <p:cNvGrpSpPr>
                <a:grpSpLocks/>
              </p:cNvGrpSpPr>
              <p:nvPr/>
            </p:nvGrpSpPr>
            <p:grpSpPr bwMode="auto">
              <a:xfrm>
                <a:off x="2665" y="6965"/>
                <a:ext cx="874" cy="403"/>
                <a:chOff x="2665" y="6965"/>
                <a:chExt cx="874" cy="403"/>
              </a:xfrm>
            </p:grpSpPr>
            <p:sp>
              <p:nvSpPr>
                <p:cNvPr id="94316" name="Rectangle 120"/>
                <p:cNvSpPr>
                  <a:spLocks noChangeArrowheads="1"/>
                </p:cNvSpPr>
                <p:nvPr/>
              </p:nvSpPr>
              <p:spPr bwMode="auto">
                <a:xfrm>
                  <a:off x="2708" y="6965"/>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17" name="Rectangle 259"/>
                <p:cNvSpPr>
                  <a:spLocks noChangeArrowheads="1"/>
                </p:cNvSpPr>
                <p:nvPr/>
              </p:nvSpPr>
              <p:spPr bwMode="auto">
                <a:xfrm>
                  <a:off x="2665" y="6965"/>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0" name="Group 262"/>
              <p:cNvGrpSpPr>
                <a:grpSpLocks/>
              </p:cNvGrpSpPr>
              <p:nvPr/>
            </p:nvGrpSpPr>
            <p:grpSpPr bwMode="auto">
              <a:xfrm>
                <a:off x="-23" y="7368"/>
                <a:ext cx="1022" cy="518"/>
                <a:chOff x="-23" y="7368"/>
                <a:chExt cx="1022" cy="518"/>
              </a:xfrm>
            </p:grpSpPr>
            <p:sp>
              <p:nvSpPr>
                <p:cNvPr id="94314" name="Rectangle 121"/>
                <p:cNvSpPr>
                  <a:spLocks noChangeArrowheads="1"/>
                </p:cNvSpPr>
                <p:nvPr/>
              </p:nvSpPr>
              <p:spPr bwMode="auto">
                <a:xfrm>
                  <a:off x="-23" y="7368"/>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ru-RU" altLang="ja-JP" sz="2000" b="1" dirty="0">
                      <a:solidFill>
                        <a:srgbClr val="000000"/>
                      </a:solidFill>
                      <a:ea typeface="ＭＳ Ｐゴシック" charset="0"/>
                      <a:cs typeface="Arial" charset="0"/>
                    </a:rPr>
                    <a:t>"</a:t>
                  </a:r>
                  <a:r>
                    <a:rPr lang="en-US" altLang="ja-JP" sz="2000" b="1" dirty="0">
                      <a:solidFill>
                        <a:srgbClr val="000000"/>
                      </a:solidFill>
                      <a:ea typeface="ＭＳ Ｐゴシック" charset="0"/>
                      <a:cs typeface="Arial" charset="0"/>
                    </a:rPr>
                    <a:t>Alpha and Omega</a:t>
                  </a:r>
                  <a:r>
                    <a:rPr lang="ru-RU" altLang="ja-JP" sz="2000" b="1" dirty="0">
                      <a:solidFill>
                        <a:srgbClr val="000000"/>
                      </a:solidFill>
                      <a:ea typeface="ＭＳ Ｐゴシック" charset="0"/>
                      <a:cs typeface="Arial" charset="0"/>
                    </a:rPr>
                    <a:t>"</a:t>
                  </a:r>
                  <a:endParaRPr lang="en-US" sz="2000" b="1" dirty="0">
                    <a:solidFill>
                      <a:srgbClr val="000000"/>
                    </a:solidFill>
                    <a:ea typeface="ＭＳ Ｐゴシック" charset="0"/>
                    <a:cs typeface="Arial" charset="0"/>
                  </a:endParaRPr>
                </a:p>
              </p:txBody>
            </p:sp>
            <p:sp>
              <p:nvSpPr>
                <p:cNvPr id="94315" name="Rectangle 261"/>
                <p:cNvSpPr>
                  <a:spLocks noChangeArrowheads="1"/>
                </p:cNvSpPr>
                <p:nvPr/>
              </p:nvSpPr>
              <p:spPr bwMode="auto">
                <a:xfrm>
                  <a:off x="0" y="7368"/>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1" name="Group 264"/>
              <p:cNvGrpSpPr>
                <a:grpSpLocks/>
              </p:cNvGrpSpPr>
              <p:nvPr/>
            </p:nvGrpSpPr>
            <p:grpSpPr bwMode="auto">
              <a:xfrm>
                <a:off x="917" y="7368"/>
                <a:ext cx="874" cy="518"/>
                <a:chOff x="917" y="7368"/>
                <a:chExt cx="874" cy="518"/>
              </a:xfrm>
            </p:grpSpPr>
            <p:sp>
              <p:nvSpPr>
                <p:cNvPr id="94312" name="Rectangle 122"/>
                <p:cNvSpPr>
                  <a:spLocks noChangeArrowheads="1"/>
                </p:cNvSpPr>
                <p:nvPr/>
              </p:nvSpPr>
              <p:spPr bwMode="auto">
                <a:xfrm>
                  <a:off x="960"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Rev. 1:8</a:t>
                  </a:r>
                  <a:endParaRPr lang="en-US" sz="2000" b="1">
                    <a:solidFill>
                      <a:srgbClr val="000000"/>
                    </a:solidFill>
                    <a:ea typeface="ＭＳ Ｐゴシック" charset="0"/>
                    <a:cs typeface="Arial" charset="0"/>
                  </a:endParaRPr>
                </a:p>
              </p:txBody>
            </p:sp>
            <p:sp>
              <p:nvSpPr>
                <p:cNvPr id="94313" name="Rectangle 263"/>
                <p:cNvSpPr>
                  <a:spLocks noChangeArrowheads="1"/>
                </p:cNvSpPr>
                <p:nvPr/>
              </p:nvSpPr>
              <p:spPr bwMode="auto">
                <a:xfrm>
                  <a:off x="917"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2" name="Group 266"/>
              <p:cNvGrpSpPr>
                <a:grpSpLocks/>
              </p:cNvGrpSpPr>
              <p:nvPr/>
            </p:nvGrpSpPr>
            <p:grpSpPr bwMode="auto">
              <a:xfrm>
                <a:off x="1791" y="7368"/>
                <a:ext cx="874" cy="518"/>
                <a:chOff x="1791" y="7368"/>
                <a:chExt cx="874" cy="518"/>
              </a:xfrm>
            </p:grpSpPr>
            <p:sp>
              <p:nvSpPr>
                <p:cNvPr id="94310" name="Rectangle 123"/>
                <p:cNvSpPr>
                  <a:spLocks noChangeArrowheads="1"/>
                </p:cNvSpPr>
                <p:nvPr/>
              </p:nvSpPr>
              <p:spPr bwMode="auto">
                <a:xfrm>
                  <a:off x="1834"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Rev. 22:13, 16</a:t>
                  </a:r>
                  <a:endParaRPr lang="en-US" sz="2000" b="1">
                    <a:solidFill>
                      <a:srgbClr val="000000"/>
                    </a:solidFill>
                    <a:ea typeface="ＭＳ Ｐゴシック" charset="0"/>
                    <a:cs typeface="Arial" charset="0"/>
                  </a:endParaRPr>
                </a:p>
              </p:txBody>
            </p:sp>
            <p:sp>
              <p:nvSpPr>
                <p:cNvPr id="94311" name="Rectangle 265"/>
                <p:cNvSpPr>
                  <a:spLocks noChangeArrowheads="1"/>
                </p:cNvSpPr>
                <p:nvPr/>
              </p:nvSpPr>
              <p:spPr bwMode="auto">
                <a:xfrm>
                  <a:off x="1791"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3" name="Group 268"/>
              <p:cNvGrpSpPr>
                <a:grpSpLocks/>
              </p:cNvGrpSpPr>
              <p:nvPr/>
            </p:nvGrpSpPr>
            <p:grpSpPr bwMode="auto">
              <a:xfrm>
                <a:off x="2665" y="7368"/>
                <a:ext cx="874" cy="518"/>
                <a:chOff x="2665" y="7368"/>
                <a:chExt cx="874" cy="518"/>
              </a:xfrm>
            </p:grpSpPr>
            <p:sp>
              <p:nvSpPr>
                <p:cNvPr id="94308" name="Rectangle 124"/>
                <p:cNvSpPr>
                  <a:spLocks noChangeArrowheads="1"/>
                </p:cNvSpPr>
                <p:nvPr/>
              </p:nvSpPr>
              <p:spPr bwMode="auto">
                <a:xfrm>
                  <a:off x="2708" y="7368"/>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09" name="Rectangle 267"/>
                <p:cNvSpPr>
                  <a:spLocks noChangeArrowheads="1"/>
                </p:cNvSpPr>
                <p:nvPr/>
              </p:nvSpPr>
              <p:spPr bwMode="auto">
                <a:xfrm>
                  <a:off x="2665" y="7368"/>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4" name="Group 270"/>
              <p:cNvGrpSpPr>
                <a:grpSpLocks/>
              </p:cNvGrpSpPr>
              <p:nvPr/>
            </p:nvGrpSpPr>
            <p:grpSpPr bwMode="auto">
              <a:xfrm>
                <a:off x="-23" y="7886"/>
                <a:ext cx="1022" cy="518"/>
                <a:chOff x="-23" y="7886"/>
                <a:chExt cx="1022" cy="518"/>
              </a:xfrm>
            </p:grpSpPr>
            <p:sp>
              <p:nvSpPr>
                <p:cNvPr id="94306" name="Rectangle 125"/>
                <p:cNvSpPr>
                  <a:spLocks noChangeArrowheads="1"/>
                </p:cNvSpPr>
                <p:nvPr/>
              </p:nvSpPr>
              <p:spPr bwMode="auto">
                <a:xfrm>
                  <a:off x="-23" y="7886"/>
                  <a:ext cx="1022" cy="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ru-RU" altLang="ja-JP" sz="2000" b="1" dirty="0">
                      <a:solidFill>
                        <a:srgbClr val="000000"/>
                      </a:solidFill>
                      <a:ea typeface="ＭＳ Ｐゴシック" charset="0"/>
                      <a:cs typeface="Arial" charset="0"/>
                    </a:rPr>
                    <a:t>"</a:t>
                  </a:r>
                  <a:r>
                    <a:rPr lang="en-US" altLang="ja-JP" sz="2000" b="1" dirty="0">
                      <a:solidFill>
                        <a:srgbClr val="000000"/>
                      </a:solidFill>
                      <a:ea typeface="ＭＳ Ｐゴシック" charset="0"/>
                      <a:cs typeface="Arial" charset="0"/>
                    </a:rPr>
                    <a:t>First and the Last</a:t>
                  </a:r>
                  <a:r>
                    <a:rPr lang="ru-RU" altLang="ja-JP" sz="2000" b="1" dirty="0">
                      <a:solidFill>
                        <a:srgbClr val="000000"/>
                      </a:solidFill>
                      <a:ea typeface="ＭＳ Ｐゴシック" charset="0"/>
                      <a:cs typeface="Arial" charset="0"/>
                    </a:rPr>
                    <a:t>"</a:t>
                  </a:r>
                  <a:endParaRPr lang="en-US" sz="2000" b="1" dirty="0">
                    <a:solidFill>
                      <a:srgbClr val="000000"/>
                    </a:solidFill>
                    <a:ea typeface="ＭＳ Ｐゴシック" charset="0"/>
                    <a:cs typeface="Arial" charset="0"/>
                  </a:endParaRPr>
                </a:p>
              </p:txBody>
            </p:sp>
            <p:sp>
              <p:nvSpPr>
                <p:cNvPr id="94307" name="Rectangle 269"/>
                <p:cNvSpPr>
                  <a:spLocks noChangeArrowheads="1"/>
                </p:cNvSpPr>
                <p:nvPr/>
              </p:nvSpPr>
              <p:spPr bwMode="auto">
                <a:xfrm>
                  <a:off x="0" y="7886"/>
                  <a:ext cx="917"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5" name="Group 272"/>
              <p:cNvGrpSpPr>
                <a:grpSpLocks/>
              </p:cNvGrpSpPr>
              <p:nvPr/>
            </p:nvGrpSpPr>
            <p:grpSpPr bwMode="auto">
              <a:xfrm>
                <a:off x="917" y="7886"/>
                <a:ext cx="874" cy="518"/>
                <a:chOff x="917" y="7886"/>
                <a:chExt cx="874" cy="518"/>
              </a:xfrm>
            </p:grpSpPr>
            <p:sp>
              <p:nvSpPr>
                <p:cNvPr id="94304" name="Rectangle 126"/>
                <p:cNvSpPr>
                  <a:spLocks noChangeArrowheads="1"/>
                </p:cNvSpPr>
                <p:nvPr/>
              </p:nvSpPr>
              <p:spPr bwMode="auto">
                <a:xfrm>
                  <a:off x="960"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Isa. 44:6</a:t>
                  </a:r>
                  <a:endParaRPr lang="en-US" sz="2000" b="1">
                    <a:solidFill>
                      <a:srgbClr val="000000"/>
                    </a:solidFill>
                    <a:ea typeface="ＭＳ Ｐゴシック" charset="0"/>
                    <a:cs typeface="Arial" charset="0"/>
                  </a:endParaRPr>
                </a:p>
              </p:txBody>
            </p:sp>
            <p:sp>
              <p:nvSpPr>
                <p:cNvPr id="94305" name="Rectangle 271"/>
                <p:cNvSpPr>
                  <a:spLocks noChangeArrowheads="1"/>
                </p:cNvSpPr>
                <p:nvPr/>
              </p:nvSpPr>
              <p:spPr bwMode="auto">
                <a:xfrm>
                  <a:off x="917"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6" name="Group 274"/>
              <p:cNvGrpSpPr>
                <a:grpSpLocks/>
              </p:cNvGrpSpPr>
              <p:nvPr/>
            </p:nvGrpSpPr>
            <p:grpSpPr bwMode="auto">
              <a:xfrm>
                <a:off x="1791" y="7886"/>
                <a:ext cx="874" cy="518"/>
                <a:chOff x="1791" y="7886"/>
                <a:chExt cx="874" cy="518"/>
              </a:xfrm>
            </p:grpSpPr>
            <p:sp>
              <p:nvSpPr>
                <p:cNvPr id="94302" name="Rectangle 127"/>
                <p:cNvSpPr>
                  <a:spLocks noChangeArrowheads="1"/>
                </p:cNvSpPr>
                <p:nvPr/>
              </p:nvSpPr>
              <p:spPr bwMode="auto">
                <a:xfrm>
                  <a:off x="1834"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u="sng">
                      <a:solidFill>
                        <a:srgbClr val="000000"/>
                      </a:solidFill>
                      <a:ea typeface="ＭＳ Ｐゴシック" charset="0"/>
                      <a:cs typeface="Arial" charset="0"/>
                    </a:rPr>
                    <a:t>Rev. 1:17</a:t>
                  </a:r>
                  <a:endParaRPr lang="en-US" sz="2000" b="1">
                    <a:solidFill>
                      <a:srgbClr val="000000"/>
                    </a:solidFill>
                    <a:ea typeface="ＭＳ Ｐゴシック" charset="0"/>
                    <a:cs typeface="Arial" charset="0"/>
                  </a:endParaRPr>
                </a:p>
              </p:txBody>
            </p:sp>
            <p:sp>
              <p:nvSpPr>
                <p:cNvPr id="94303" name="Rectangle 273"/>
                <p:cNvSpPr>
                  <a:spLocks noChangeArrowheads="1"/>
                </p:cNvSpPr>
                <p:nvPr/>
              </p:nvSpPr>
              <p:spPr bwMode="auto">
                <a:xfrm>
                  <a:off x="1791"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7" name="Group 276"/>
              <p:cNvGrpSpPr>
                <a:grpSpLocks/>
              </p:cNvGrpSpPr>
              <p:nvPr/>
            </p:nvGrpSpPr>
            <p:grpSpPr bwMode="auto">
              <a:xfrm>
                <a:off x="2665" y="7886"/>
                <a:ext cx="874" cy="518"/>
                <a:chOff x="2665" y="7886"/>
                <a:chExt cx="874" cy="518"/>
              </a:xfrm>
            </p:grpSpPr>
            <p:sp>
              <p:nvSpPr>
                <p:cNvPr id="94300" name="Rectangle 128"/>
                <p:cNvSpPr>
                  <a:spLocks noChangeArrowheads="1"/>
                </p:cNvSpPr>
                <p:nvPr/>
              </p:nvSpPr>
              <p:spPr bwMode="auto">
                <a:xfrm>
                  <a:off x="2708" y="7886"/>
                  <a:ext cx="78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 </a:t>
                  </a:r>
                </a:p>
                <a:p>
                  <a:pPr algn="ctr" eaLnBrk="0" hangingPunct="0"/>
                  <a:endParaRPr lang="en-US" sz="2000" b="1">
                    <a:solidFill>
                      <a:srgbClr val="000000"/>
                    </a:solidFill>
                    <a:ea typeface="ＭＳ Ｐゴシック" charset="0"/>
                    <a:cs typeface="Arial" charset="0"/>
                  </a:endParaRPr>
                </a:p>
              </p:txBody>
            </p:sp>
            <p:sp>
              <p:nvSpPr>
                <p:cNvPr id="94301" name="Rectangle 275"/>
                <p:cNvSpPr>
                  <a:spLocks noChangeArrowheads="1"/>
                </p:cNvSpPr>
                <p:nvPr/>
              </p:nvSpPr>
              <p:spPr bwMode="auto">
                <a:xfrm>
                  <a:off x="2665" y="7886"/>
                  <a:ext cx="87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8" name="Group 278"/>
              <p:cNvGrpSpPr>
                <a:grpSpLocks/>
              </p:cNvGrpSpPr>
              <p:nvPr/>
            </p:nvGrpSpPr>
            <p:grpSpPr bwMode="auto">
              <a:xfrm>
                <a:off x="-23" y="8404"/>
                <a:ext cx="1022" cy="403"/>
                <a:chOff x="-23" y="8404"/>
                <a:chExt cx="1022" cy="403"/>
              </a:xfrm>
            </p:grpSpPr>
            <p:sp>
              <p:nvSpPr>
                <p:cNvPr id="94298" name="Rectangle 129"/>
                <p:cNvSpPr>
                  <a:spLocks noChangeArrowheads="1"/>
                </p:cNvSpPr>
                <p:nvPr/>
              </p:nvSpPr>
              <p:spPr bwMode="auto">
                <a:xfrm>
                  <a:off x="-23" y="8404"/>
                  <a:ext cx="1022"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Holy</a:t>
                  </a:r>
                </a:p>
              </p:txBody>
            </p:sp>
            <p:sp>
              <p:nvSpPr>
                <p:cNvPr id="94299" name="Rectangle 277"/>
                <p:cNvSpPr>
                  <a:spLocks noChangeArrowheads="1"/>
                </p:cNvSpPr>
                <p:nvPr/>
              </p:nvSpPr>
              <p:spPr bwMode="auto">
                <a:xfrm>
                  <a:off x="0" y="8404"/>
                  <a:ext cx="917"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89" name="Group 280"/>
              <p:cNvGrpSpPr>
                <a:grpSpLocks/>
              </p:cNvGrpSpPr>
              <p:nvPr/>
            </p:nvGrpSpPr>
            <p:grpSpPr bwMode="auto">
              <a:xfrm>
                <a:off x="917" y="8404"/>
                <a:ext cx="874" cy="403"/>
                <a:chOff x="917" y="8404"/>
                <a:chExt cx="874" cy="403"/>
              </a:xfrm>
            </p:grpSpPr>
            <p:sp>
              <p:nvSpPr>
                <p:cNvPr id="94296" name="Rectangle 130"/>
                <p:cNvSpPr>
                  <a:spLocks noChangeArrowheads="1"/>
                </p:cNvSpPr>
                <p:nvPr/>
              </p:nvSpPr>
              <p:spPr bwMode="auto">
                <a:xfrm>
                  <a:off x="960"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Isa. 6:3</a:t>
                  </a:r>
                </a:p>
              </p:txBody>
            </p:sp>
            <p:sp>
              <p:nvSpPr>
                <p:cNvPr id="94297" name="Rectangle 279"/>
                <p:cNvSpPr>
                  <a:spLocks noChangeArrowheads="1"/>
                </p:cNvSpPr>
                <p:nvPr/>
              </p:nvSpPr>
              <p:spPr bwMode="auto">
                <a:xfrm>
                  <a:off x="917"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90" name="Group 282"/>
              <p:cNvGrpSpPr>
                <a:grpSpLocks/>
              </p:cNvGrpSpPr>
              <p:nvPr/>
            </p:nvGrpSpPr>
            <p:grpSpPr bwMode="auto">
              <a:xfrm>
                <a:off x="1791" y="8404"/>
                <a:ext cx="874" cy="403"/>
                <a:chOff x="1791" y="8404"/>
                <a:chExt cx="874" cy="403"/>
              </a:xfrm>
            </p:grpSpPr>
            <p:sp>
              <p:nvSpPr>
                <p:cNvPr id="94294" name="Rectangle 131"/>
                <p:cNvSpPr>
                  <a:spLocks noChangeArrowheads="1"/>
                </p:cNvSpPr>
                <p:nvPr/>
              </p:nvSpPr>
              <p:spPr bwMode="auto">
                <a:xfrm>
                  <a:off x="1834"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Mark 1:24</a:t>
                  </a:r>
                </a:p>
              </p:txBody>
            </p:sp>
            <p:sp>
              <p:nvSpPr>
                <p:cNvPr id="94295" name="Rectangle 281"/>
                <p:cNvSpPr>
                  <a:spLocks noChangeArrowheads="1"/>
                </p:cNvSpPr>
                <p:nvPr/>
              </p:nvSpPr>
              <p:spPr bwMode="auto">
                <a:xfrm>
                  <a:off x="1791"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nvGrpSpPr>
              <p:cNvPr id="94291" name="Group 284"/>
              <p:cNvGrpSpPr>
                <a:grpSpLocks/>
              </p:cNvGrpSpPr>
              <p:nvPr/>
            </p:nvGrpSpPr>
            <p:grpSpPr bwMode="auto">
              <a:xfrm>
                <a:off x="2665" y="8404"/>
                <a:ext cx="874" cy="403"/>
                <a:chOff x="2665" y="8404"/>
                <a:chExt cx="874" cy="403"/>
              </a:xfrm>
            </p:grpSpPr>
            <p:sp>
              <p:nvSpPr>
                <p:cNvPr id="94292" name="Rectangle 132"/>
                <p:cNvSpPr>
                  <a:spLocks noChangeArrowheads="1"/>
                </p:cNvSpPr>
                <p:nvPr/>
              </p:nvSpPr>
              <p:spPr bwMode="auto">
                <a:xfrm>
                  <a:off x="2708" y="8404"/>
                  <a:ext cx="78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rgbClr val="000000"/>
                      </a:solidFill>
                      <a:ea typeface="ＭＳ Ｐゴシック" charset="0"/>
                      <a:cs typeface="Arial" charset="0"/>
                    </a:rPr>
                    <a:t>Luke 11:13</a:t>
                  </a:r>
                </a:p>
              </p:txBody>
            </p:sp>
            <p:sp>
              <p:nvSpPr>
                <p:cNvPr id="94293" name="Rectangle 283"/>
                <p:cNvSpPr>
                  <a:spLocks noChangeArrowheads="1"/>
                </p:cNvSpPr>
                <p:nvPr/>
              </p:nvSpPr>
              <p:spPr bwMode="auto">
                <a:xfrm>
                  <a:off x="2665" y="8404"/>
                  <a:ext cx="87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grpSp>
        <p:sp>
          <p:nvSpPr>
            <p:cNvPr id="94215" name="Rectangle 286"/>
            <p:cNvSpPr>
              <a:spLocks noChangeArrowheads="1"/>
            </p:cNvSpPr>
            <p:nvPr/>
          </p:nvSpPr>
          <p:spPr bwMode="auto">
            <a:xfrm>
              <a:off x="-4" y="-4"/>
              <a:ext cx="3547" cy="8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4287" cap="sq">
                  <a:solidFill>
                    <a:srgbClr val="000000"/>
                  </a:solidFill>
                  <a:miter lim="800000"/>
                  <a:headEnd type="none" w="sm" len="sm"/>
                  <a:tailEnd type="none" w="sm" len="sm"/>
                </a14:hiddenLine>
              </a:ext>
            </a:extLst>
          </p:spPr>
          <p:txBody>
            <a:bodyPr wrap="none" lIns="0" tIns="0" rIns="0" bIns="0" anchor="ctr" anchorCtr="1"/>
            <a:lstStyle/>
            <a:p>
              <a:endParaRPr lang="en-US" sz="2400" b="1">
                <a:solidFill>
                  <a:srgbClr val="000000"/>
                </a:solidFill>
                <a:ea typeface="ＭＳ Ｐゴシック" charset="0"/>
                <a:cs typeface="Arial" charset="0"/>
              </a:endParaRPr>
            </a:p>
          </p:txBody>
        </p:sp>
      </p:grpSp>
      <p:sp>
        <p:nvSpPr>
          <p:cNvPr id="94213" name="Text Box 289"/>
          <p:cNvSpPr txBox="1">
            <a:spLocks noChangeArrowheads="1"/>
          </p:cNvSpPr>
          <p:nvPr/>
        </p:nvSpPr>
        <p:spPr bwMode="auto">
          <a:xfrm>
            <a:off x="165100" y="6577013"/>
            <a:ext cx="8367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b="1">
                <a:solidFill>
                  <a:srgbClr val="000000"/>
                </a:solidFill>
                <a:latin typeface="Arial" charset="0"/>
                <a:cs typeface="Arial" charset="0"/>
              </a:rPr>
              <a:t>Note: Underlined verses are translated correctly in the Jehovah Witness </a:t>
            </a:r>
            <a:r>
              <a:rPr lang="en-US" sz="1400" b="1" i="1">
                <a:solidFill>
                  <a:srgbClr val="000000"/>
                </a:solidFill>
                <a:latin typeface="Arial" charset="0"/>
                <a:cs typeface="Arial" charset="0"/>
              </a:rPr>
              <a:t>New World Translation.</a:t>
            </a:r>
            <a:endParaRPr lang="en-US" sz="1400" b="1">
              <a:solidFill>
                <a:srgbClr val="000000"/>
              </a:solidFill>
              <a:latin typeface="Arial" charset="0"/>
              <a:cs typeface="Arial" charset="0"/>
            </a:endParaRPr>
          </a:p>
        </p:txBody>
      </p:sp>
    </p:spTree>
    <p:extLst>
      <p:ext uri="{BB962C8B-B14F-4D97-AF65-F5344CB8AC3E}">
        <p14:creationId xmlns:p14="http://schemas.microsoft.com/office/powerpoint/2010/main" val="207153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l"/>
            <a:r>
              <a:rPr lang="en-US" sz="2800" b="1" dirty="0"/>
              <a:t>6.  The Father, Son, &amp; Spirit are all God:</a:t>
            </a:r>
          </a:p>
        </p:txBody>
      </p:sp>
      <p:sp>
        <p:nvSpPr>
          <p:cNvPr id="3" name="TextBox 2"/>
          <p:cNvSpPr txBox="1"/>
          <p:nvPr/>
        </p:nvSpPr>
        <p:spPr>
          <a:xfrm>
            <a:off x="8610600"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graphicFrame>
        <p:nvGraphicFramePr>
          <p:cNvPr id="4" name="Table 3"/>
          <p:cNvGraphicFramePr>
            <a:graphicFrameLocks noGrp="1"/>
          </p:cNvGraphicFramePr>
          <p:nvPr>
            <p:extLst>
              <p:ext uri="{D42A27DB-BD31-4B8C-83A1-F6EECF244321}">
                <p14:modId xmlns:p14="http://schemas.microsoft.com/office/powerpoint/2010/main" val="1929413589"/>
              </p:ext>
            </p:extLst>
          </p:nvPr>
        </p:nvGraphicFramePr>
        <p:xfrm>
          <a:off x="4618" y="838200"/>
          <a:ext cx="9067800" cy="5991778"/>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r>
                        <a:rPr lang="en-US" sz="2000" dirty="0"/>
                        <a:t>Attribute or</a:t>
                      </a:r>
                      <a:r>
                        <a:rPr lang="en-US" sz="2000" baseline="0" dirty="0"/>
                        <a:t> </a:t>
                      </a:r>
                      <a:r>
                        <a:rPr lang="en-US" sz="2000" dirty="0"/>
                        <a:t>Title</a:t>
                      </a:r>
                      <a:endParaRPr lang="en-US" sz="2400" dirty="0"/>
                    </a:p>
                  </a:txBody>
                  <a:tcPr anchor="ctr"/>
                </a:tc>
                <a:tc>
                  <a:txBody>
                    <a:bodyPr/>
                    <a:lstStyle/>
                    <a:p>
                      <a:r>
                        <a:rPr lang="en-US" sz="2800" dirty="0"/>
                        <a:t>Father</a:t>
                      </a:r>
                    </a:p>
                  </a:txBody>
                  <a:tcPr anchor="ctr"/>
                </a:tc>
                <a:tc>
                  <a:txBody>
                    <a:bodyPr/>
                    <a:lstStyle/>
                    <a:p>
                      <a:r>
                        <a:rPr lang="en-US" sz="2800" dirty="0"/>
                        <a:t>Son</a:t>
                      </a:r>
                    </a:p>
                  </a:txBody>
                  <a:tcPr anchor="ctr"/>
                </a:tc>
                <a:tc>
                  <a:txBody>
                    <a:bodyPr/>
                    <a:lstStyle/>
                    <a:p>
                      <a:r>
                        <a:rPr lang="en-US" sz="2800" dirty="0"/>
                        <a:t>Holy Spirit</a:t>
                      </a:r>
                    </a:p>
                  </a:txBody>
                  <a:tcPr anchor="ctr"/>
                </a:tc>
                <a:extLst>
                  <a:ext uri="{0D108BD9-81ED-4DB2-BD59-A6C34878D82A}">
                    <a16:rowId xmlns:a16="http://schemas.microsoft.com/office/drawing/2014/main" val="10000"/>
                  </a:ext>
                </a:extLst>
              </a:tr>
              <a:tr h="4752420">
                <a:tc>
                  <a:txBody>
                    <a:bodyPr/>
                    <a:lstStyle/>
                    <a:p>
                      <a:r>
                        <a:rPr lang="en-US" sz="2400" dirty="0"/>
                        <a:t>Called </a:t>
                      </a:r>
                      <a:r>
                        <a:rPr lang="ru-RU" sz="2400" dirty="0"/>
                        <a:t>"</a:t>
                      </a:r>
                      <a:r>
                        <a:rPr lang="en-US" sz="2400" dirty="0"/>
                        <a:t>God</a:t>
                      </a:r>
                      <a:r>
                        <a:rPr lang="ru-RU" sz="2400" dirty="0"/>
                        <a:t>"</a:t>
                      </a:r>
                      <a:r>
                        <a:rPr lang="en-US" sz="2400" dirty="0"/>
                        <a:t> </a:t>
                      </a:r>
                      <a:br>
                        <a:rPr lang="en-US" sz="2400" dirty="0"/>
                      </a:br>
                      <a:r>
                        <a:rPr lang="en-US" sz="2400" dirty="0"/>
                        <a:t>(deity)</a:t>
                      </a:r>
                    </a:p>
                  </a:txBody>
                  <a:tcPr>
                    <a:solidFill>
                      <a:srgbClr val="000090"/>
                    </a:solidFill>
                  </a:tcPr>
                </a:tc>
                <a:tc>
                  <a:txBody>
                    <a:bodyPr/>
                    <a:lstStyle/>
                    <a:p>
                      <a:r>
                        <a:rPr lang="en-US" sz="2400" dirty="0">
                          <a:solidFill>
                            <a:srgbClr val="FFFF00"/>
                          </a:solidFill>
                        </a:rPr>
                        <a:t>2 Pet. 1:17</a:t>
                      </a:r>
                      <a:r>
                        <a:rPr lang="en-US" sz="2400" dirty="0"/>
                        <a:t> </a:t>
                      </a:r>
                    </a:p>
                    <a:p>
                      <a:r>
                        <a:rPr lang="en-US" sz="2400" dirty="0"/>
                        <a:t>when he received honor and glory from </a:t>
                      </a:r>
                      <a:r>
                        <a:rPr lang="en-US" sz="2400" dirty="0">
                          <a:solidFill>
                            <a:srgbClr val="FFFF00"/>
                          </a:solidFill>
                        </a:rPr>
                        <a:t>God the Father</a:t>
                      </a:r>
                      <a:r>
                        <a:rPr lang="en-US" sz="2400" dirty="0"/>
                        <a:t>. The voice from the majestic glory of God said to him, </a:t>
                      </a:r>
                      <a:r>
                        <a:rPr lang="ru-RU" sz="2400" dirty="0"/>
                        <a:t>"</a:t>
                      </a:r>
                      <a:r>
                        <a:rPr lang="en-US" sz="2400" dirty="0">
                          <a:solidFill>
                            <a:srgbClr val="FFFF00"/>
                          </a:solidFill>
                        </a:rPr>
                        <a:t>This is my dearly loved Son</a:t>
                      </a:r>
                      <a:r>
                        <a:rPr lang="en-US" sz="2400" dirty="0"/>
                        <a:t>, who brings me great joy.</a:t>
                      </a:r>
                      <a:r>
                        <a:rPr lang="ru-RU" sz="2400" dirty="0"/>
                        <a:t>"</a:t>
                      </a:r>
                      <a:endParaRPr lang="en-US" sz="2400" dirty="0"/>
                    </a:p>
                  </a:txBody>
                  <a:tcPr>
                    <a:solidFill>
                      <a:srgbClr val="000090"/>
                    </a:solidFill>
                  </a:tcPr>
                </a:tc>
                <a:tc>
                  <a:txBody>
                    <a:bodyPr/>
                    <a:lstStyle/>
                    <a:p>
                      <a:r>
                        <a:rPr lang="en-US" sz="2400" dirty="0">
                          <a:solidFill>
                            <a:srgbClr val="FFFF00"/>
                          </a:solidFill>
                        </a:rPr>
                        <a:t>Heb. 1:6, 8    </a:t>
                      </a:r>
                    </a:p>
                    <a:p>
                      <a:r>
                        <a:rPr lang="en-US" sz="2400" dirty="0"/>
                        <a:t>And when he brought his supreme Son into the world, God said, </a:t>
                      </a:r>
                      <a:r>
                        <a:rPr lang="ru-RU" sz="2400" dirty="0"/>
                        <a:t>"</a:t>
                      </a:r>
                      <a:r>
                        <a:rPr lang="en-US" sz="2400" dirty="0"/>
                        <a:t>Let all of God</a:t>
                      </a:r>
                      <a:r>
                        <a:rPr lang="uk-UA" sz="2400" dirty="0"/>
                        <a:t>'</a:t>
                      </a:r>
                      <a:r>
                        <a:rPr lang="en-US" sz="2400" dirty="0"/>
                        <a:t>s angels worship him</a:t>
                      </a:r>
                      <a:r>
                        <a:rPr lang="ru-RU" sz="2400" dirty="0"/>
                        <a:t>"</a:t>
                      </a:r>
                      <a:r>
                        <a:rPr lang="en-US" sz="2400" dirty="0"/>
                        <a:t>…</a:t>
                      </a:r>
                    </a:p>
                    <a:p>
                      <a:r>
                        <a:rPr lang="en-US" sz="2400" baseline="30000" dirty="0">
                          <a:solidFill>
                            <a:srgbClr val="FFFF00"/>
                          </a:solidFill>
                        </a:rPr>
                        <a:t>8</a:t>
                      </a:r>
                      <a:r>
                        <a:rPr lang="en-US" sz="2400" dirty="0">
                          <a:solidFill>
                            <a:srgbClr val="FFFF00"/>
                          </a:solidFill>
                        </a:rPr>
                        <a:t>But to the Son he says,</a:t>
                      </a:r>
                      <a:r>
                        <a:rPr lang="en-US" sz="2400" baseline="0" dirty="0">
                          <a:solidFill>
                            <a:srgbClr val="FFFF00"/>
                          </a:solidFill>
                        </a:rPr>
                        <a:t> </a:t>
                      </a:r>
                      <a:r>
                        <a:rPr lang="ru-RU" sz="2400" dirty="0">
                          <a:solidFill>
                            <a:srgbClr val="FFFF00"/>
                          </a:solidFill>
                        </a:rPr>
                        <a:t>"</a:t>
                      </a:r>
                      <a:r>
                        <a:rPr lang="en-US" sz="2400" dirty="0">
                          <a:solidFill>
                            <a:srgbClr val="FFFF00"/>
                          </a:solidFill>
                        </a:rPr>
                        <a:t>Your throne, O God</a:t>
                      </a:r>
                      <a:r>
                        <a:rPr lang="en-US" sz="2400" dirty="0"/>
                        <a:t>, endures forever and ever. You rule with a scepter of justice.</a:t>
                      </a:r>
                      <a:r>
                        <a:rPr lang="ru-RU" sz="2400" dirty="0"/>
                        <a:t>"</a:t>
                      </a:r>
                      <a:endParaRPr lang="en-US" sz="2400" dirty="0"/>
                    </a:p>
                  </a:txBody>
                  <a:tcPr>
                    <a:solidFill>
                      <a:srgbClr val="00009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rPr>
                        <a:t>Acts 5:3    </a:t>
                      </a:r>
                      <a:r>
                        <a:rPr lang="en-US" sz="2400" dirty="0"/>
                        <a:t>Then Peter said, </a:t>
                      </a:r>
                      <a:r>
                        <a:rPr lang="ru-RU" sz="2400" dirty="0"/>
                        <a:t>"</a:t>
                      </a:r>
                      <a:r>
                        <a:rPr lang="en-US" sz="2400" dirty="0"/>
                        <a:t>Ananias, why have you let Satan fill your heart? </a:t>
                      </a:r>
                      <a:r>
                        <a:rPr lang="en-US" sz="2400" dirty="0">
                          <a:solidFill>
                            <a:srgbClr val="FFFF00"/>
                          </a:solidFill>
                        </a:rPr>
                        <a:t>You lied to the Holy Spirit</a:t>
                      </a:r>
                      <a:r>
                        <a:rPr lang="en-US" sz="2400" dirty="0"/>
                        <a:t>…You </a:t>
                      </a:r>
                      <a:r>
                        <a:rPr lang="en-US" sz="2400" dirty="0" err="1"/>
                        <a:t>weren</a:t>
                      </a:r>
                      <a:r>
                        <a:rPr lang="uk-UA" sz="2400" dirty="0"/>
                        <a:t>'</a:t>
                      </a:r>
                      <a:r>
                        <a:rPr lang="en-US" sz="2400" dirty="0"/>
                        <a:t>t </a:t>
                      </a:r>
                      <a:r>
                        <a:rPr lang="en-US" sz="2400" dirty="0">
                          <a:solidFill>
                            <a:srgbClr val="FFFF00"/>
                          </a:solidFill>
                        </a:rPr>
                        <a:t>lying</a:t>
                      </a:r>
                      <a:r>
                        <a:rPr lang="en-US" sz="2400" dirty="0"/>
                        <a:t> to us but </a:t>
                      </a:r>
                      <a:r>
                        <a:rPr lang="en-US" sz="2400" dirty="0">
                          <a:solidFill>
                            <a:srgbClr val="FFFF00"/>
                          </a:solidFill>
                        </a:rPr>
                        <a:t>to God</a:t>
                      </a:r>
                      <a:r>
                        <a:rPr lang="en-US" sz="2400" dirty="0"/>
                        <a:t>!</a:t>
                      </a:r>
                      <a:r>
                        <a:rPr lang="ru-RU" sz="2400" dirty="0"/>
                        <a:t>"</a:t>
                      </a:r>
                      <a:r>
                        <a:rPr lang="en-US" sz="2400" dirty="0"/>
                        <a:t> </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04996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3.bp.blogspot.com/-Yp8fcAoES0k/T74no6ptWjI/AAAAAAAAChE/g79MIahAg3s/s1600/560700_10150879372481692_618171691_9755198_1968805916_n.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4114800" cy="3429000"/>
          </a:xfrm>
        </p:spPr>
        <p:txBody>
          <a:bodyPr/>
          <a:lstStyle/>
          <a:p>
            <a:r>
              <a:rPr lang="en-US" sz="4000" b="1" dirty="0">
                <a:solidFill>
                  <a:schemeClr val="bg1"/>
                </a:solidFill>
                <a:latin typeface="+mj-lt"/>
                <a:ea typeface="+mj-ea"/>
                <a:cs typeface="+mj-cs"/>
              </a:rPr>
              <a:t>Importance</a:t>
            </a:r>
            <a:br>
              <a:rPr lang="en-US" sz="4000" dirty="0">
                <a:solidFill>
                  <a:schemeClr val="bg1"/>
                </a:solidFill>
                <a:latin typeface="+mj-lt"/>
                <a:ea typeface="+mj-ea"/>
                <a:cs typeface="+mj-cs"/>
              </a:rPr>
            </a:br>
            <a:r>
              <a:rPr lang="en-US" sz="4000" dirty="0">
                <a:solidFill>
                  <a:schemeClr val="bg1"/>
                </a:solidFill>
                <a:latin typeface="+mj-lt"/>
                <a:ea typeface="+mj-ea"/>
                <a:cs typeface="+mj-cs"/>
              </a:rPr>
              <a:t>Why must we believe that the Holy Spirit is a person?  </a:t>
            </a:r>
            <a:endParaRPr lang="en-US" sz="4000" dirty="0">
              <a:solidFill>
                <a:schemeClr val="bg1"/>
              </a:solidFill>
            </a:endParaRPr>
          </a:p>
        </p:txBody>
      </p:sp>
      <p:sp>
        <p:nvSpPr>
          <p:cNvPr id="4" name="Title 1"/>
          <p:cNvSpPr txBox="1">
            <a:spLocks/>
          </p:cNvSpPr>
          <p:nvPr/>
        </p:nvSpPr>
        <p:spPr bwMode="auto">
          <a:xfrm>
            <a:off x="0" y="4419600"/>
            <a:ext cx="5181600" cy="2438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What follows logically if He is a </a:t>
            </a:r>
            <a:r>
              <a:rPr lang="ru-RU"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a:t>
            </a: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fluid</a:t>
            </a:r>
            <a:r>
              <a:rPr lang="ru-RU"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a:t>
            </a: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mj-lt"/>
                <a:ea typeface="+mj-ea"/>
                <a:cs typeface="+mj-cs"/>
              </a:rPr>
              <a:t> (Mormons)?</a:t>
            </a:r>
          </a:p>
        </p:txBody>
      </p:sp>
      <p:sp>
        <p:nvSpPr>
          <p:cNvPr id="5" name="Title 1"/>
          <p:cNvSpPr txBox="1">
            <a:spLocks/>
          </p:cNvSpPr>
          <p:nvPr/>
        </p:nvSpPr>
        <p:spPr bwMode="auto">
          <a:xfrm>
            <a:off x="5562600" y="0"/>
            <a:ext cx="3581400" cy="457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Why can</a:t>
            </a:r>
            <a:r>
              <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t He be an influence or </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force</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(Jehovah</a:t>
            </a:r>
            <a:r>
              <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s Witnesses and New Age)?</a:t>
            </a:r>
          </a:p>
        </p:txBody>
      </p:sp>
      <p:sp>
        <p:nvSpPr>
          <p:cNvPr id="6" name="TextBox 5"/>
          <p:cNvSpPr txBox="1"/>
          <p:nvPr/>
        </p:nvSpPr>
        <p:spPr>
          <a:xfrm>
            <a:off x="8702803" y="0"/>
            <a:ext cx="355686"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l"/>
            <a:r>
              <a:rPr lang="en-US" sz="2800" b="1" dirty="0"/>
              <a:t>6.  The Father, Son, &amp; Spirit are all God:</a:t>
            </a:r>
          </a:p>
        </p:txBody>
      </p:sp>
      <p:sp>
        <p:nvSpPr>
          <p:cNvPr id="3" name="TextBox 2"/>
          <p:cNvSpPr txBox="1"/>
          <p:nvPr/>
        </p:nvSpPr>
        <p:spPr>
          <a:xfrm>
            <a:off x="8610600"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graphicFrame>
        <p:nvGraphicFramePr>
          <p:cNvPr id="4" name="Table 3"/>
          <p:cNvGraphicFramePr>
            <a:graphicFrameLocks noGrp="1"/>
          </p:cNvGraphicFramePr>
          <p:nvPr>
            <p:extLst>
              <p:ext uri="{D42A27DB-BD31-4B8C-83A1-F6EECF244321}">
                <p14:modId xmlns:p14="http://schemas.microsoft.com/office/powerpoint/2010/main" val="1715723020"/>
              </p:ext>
            </p:extLst>
          </p:nvPr>
        </p:nvGraphicFramePr>
        <p:xfrm>
          <a:off x="4618" y="838200"/>
          <a:ext cx="9067800" cy="5532119"/>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r>
                        <a:rPr lang="en-US" sz="2000" dirty="0"/>
                        <a:t>Attribute or</a:t>
                      </a:r>
                      <a:r>
                        <a:rPr lang="en-US" sz="2000" baseline="0" dirty="0"/>
                        <a:t> </a:t>
                      </a:r>
                      <a:r>
                        <a:rPr lang="en-US" sz="2000" dirty="0"/>
                        <a:t>Title</a:t>
                      </a:r>
                      <a:endParaRPr lang="en-US" sz="2400" dirty="0"/>
                    </a:p>
                  </a:txBody>
                  <a:tcPr anchor="ctr"/>
                </a:tc>
                <a:tc>
                  <a:txBody>
                    <a:bodyPr/>
                    <a:lstStyle/>
                    <a:p>
                      <a:r>
                        <a:rPr lang="en-US" sz="2800" dirty="0"/>
                        <a:t>Father</a:t>
                      </a:r>
                    </a:p>
                  </a:txBody>
                  <a:tcPr anchor="ctr"/>
                </a:tc>
                <a:tc>
                  <a:txBody>
                    <a:bodyPr/>
                    <a:lstStyle/>
                    <a:p>
                      <a:r>
                        <a:rPr lang="en-US" sz="2800" dirty="0"/>
                        <a:t>Son</a:t>
                      </a:r>
                    </a:p>
                  </a:txBody>
                  <a:tcPr anchor="ctr"/>
                </a:tc>
                <a:tc>
                  <a:txBody>
                    <a:bodyPr/>
                    <a:lstStyle/>
                    <a:p>
                      <a:r>
                        <a:rPr lang="en-US" sz="2800" dirty="0"/>
                        <a:t>Holy Spirit</a:t>
                      </a:r>
                    </a:p>
                  </a:txBody>
                  <a:tcPr anchor="ctr"/>
                </a:tc>
                <a:extLst>
                  <a:ext uri="{0D108BD9-81ED-4DB2-BD59-A6C34878D82A}">
                    <a16:rowId xmlns:a16="http://schemas.microsoft.com/office/drawing/2014/main" val="10000"/>
                  </a:ext>
                </a:extLst>
              </a:tr>
              <a:tr h="4752420">
                <a:tc>
                  <a:txBody>
                    <a:bodyPr/>
                    <a:lstStyle/>
                    <a:p>
                      <a:r>
                        <a:rPr lang="en-US" sz="2400" dirty="0"/>
                        <a:t>Indwells believers</a:t>
                      </a:r>
                    </a:p>
                  </a:txBody>
                  <a:tcPr>
                    <a:solidFill>
                      <a:srgbClr val="000090"/>
                    </a:solidFill>
                  </a:tcPr>
                </a:tc>
                <a:tc>
                  <a:txBody>
                    <a:bodyPr/>
                    <a:lstStyle/>
                    <a:p>
                      <a:r>
                        <a:rPr lang="en-US" sz="2400" dirty="0">
                          <a:solidFill>
                            <a:srgbClr val="FFFF00"/>
                          </a:solidFill>
                        </a:rPr>
                        <a:t>1</a:t>
                      </a:r>
                      <a:r>
                        <a:rPr lang="en-US" sz="2400" baseline="0" dirty="0">
                          <a:solidFill>
                            <a:srgbClr val="FFFF00"/>
                          </a:solidFill>
                        </a:rPr>
                        <a:t> Cor. 3:16a</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Don</a:t>
                      </a:r>
                      <a:r>
                        <a:rPr lang="uk-UA" sz="2400" dirty="0"/>
                        <a:t>'</a:t>
                      </a:r>
                      <a:r>
                        <a:rPr lang="en-US" sz="2400" dirty="0"/>
                        <a:t>t you realize that all of you together are the </a:t>
                      </a:r>
                      <a:r>
                        <a:rPr lang="en-US" sz="2400" dirty="0">
                          <a:solidFill>
                            <a:srgbClr val="FFFF00"/>
                          </a:solidFill>
                        </a:rPr>
                        <a:t>temple of God</a:t>
                      </a:r>
                      <a:r>
                        <a:rPr lang="en-US" sz="2400" dirty="0"/>
                        <a:t> and that the Spirit of God lives in you?</a:t>
                      </a:r>
                    </a:p>
                  </a:txBody>
                  <a:tcPr>
                    <a:solidFill>
                      <a:srgbClr val="000090"/>
                    </a:solidFill>
                  </a:tcPr>
                </a:tc>
                <a:tc>
                  <a:txBody>
                    <a:bodyPr/>
                    <a:lstStyle/>
                    <a:p>
                      <a:r>
                        <a:rPr lang="en-US" sz="2400" dirty="0">
                          <a:solidFill>
                            <a:srgbClr val="FFFF00"/>
                          </a:solidFill>
                        </a:rPr>
                        <a:t>Col. 1:27 </a:t>
                      </a:r>
                      <a:br>
                        <a:rPr lang="en-US" sz="2400" dirty="0">
                          <a:solidFill>
                            <a:srgbClr val="FFFF00"/>
                          </a:solidFill>
                        </a:rPr>
                      </a:br>
                      <a:r>
                        <a:rPr lang="en-US" sz="2400" dirty="0"/>
                        <a:t>For God wanted them to know that the riches and glory of Christ are for you Gentiles, too. And this is the secret: </a:t>
                      </a:r>
                      <a:r>
                        <a:rPr lang="en-US" sz="2400" dirty="0">
                          <a:solidFill>
                            <a:srgbClr val="FFFF00"/>
                          </a:solidFill>
                        </a:rPr>
                        <a:t>Christ lives in you.</a:t>
                      </a:r>
                      <a:r>
                        <a:rPr lang="en-US" sz="2400" dirty="0"/>
                        <a:t> This gives you assurance of sharing his glory.</a:t>
                      </a:r>
                    </a:p>
                  </a:txBody>
                  <a:tcPr>
                    <a:solidFill>
                      <a:srgbClr val="000090"/>
                    </a:solidFill>
                  </a:tcPr>
                </a:tc>
                <a:tc>
                  <a:txBody>
                    <a:bodyPr/>
                    <a:lstStyle/>
                    <a:p>
                      <a:r>
                        <a:rPr lang="en-US" sz="2400" dirty="0">
                          <a:solidFill>
                            <a:srgbClr val="FFFF00"/>
                          </a:solidFill>
                        </a:rPr>
                        <a:t>1</a:t>
                      </a:r>
                      <a:r>
                        <a:rPr lang="en-US" sz="2400" baseline="0" dirty="0">
                          <a:solidFill>
                            <a:srgbClr val="FFFF00"/>
                          </a:solidFill>
                        </a:rPr>
                        <a:t> Cor. 3:16b</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Don</a:t>
                      </a:r>
                      <a:r>
                        <a:rPr lang="uk-UA" sz="2400" dirty="0"/>
                        <a:t>'</a:t>
                      </a:r>
                      <a:r>
                        <a:rPr lang="en-US" sz="2400" dirty="0"/>
                        <a:t>t you realize that all of you together are the temple of God and that the </a:t>
                      </a:r>
                      <a:r>
                        <a:rPr lang="en-US" sz="2400" dirty="0">
                          <a:solidFill>
                            <a:srgbClr val="FFFF00"/>
                          </a:solidFill>
                        </a:rPr>
                        <a:t>Spirit of God lives in you</a:t>
                      </a:r>
                      <a:r>
                        <a:rPr lang="en-US" sz="2400" dirty="0"/>
                        <a:t>?</a:t>
                      </a:r>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409354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
            <a:ext cx="9144000" cy="6067313"/>
            <a:chOff x="0" y="-1"/>
            <a:chExt cx="9144000" cy="6067313"/>
          </a:xfrm>
        </p:grpSpPr>
        <p:pic>
          <p:nvPicPr>
            <p:cNvPr id="3" name="Picture 2"/>
            <p:cNvPicPr>
              <a:picLocks noChangeAspect="1"/>
            </p:cNvPicPr>
            <p:nvPr/>
          </p:nvPicPr>
          <p:blipFill>
            <a:blip r:embed="rId2"/>
            <a:stretch>
              <a:fillRect/>
            </a:stretch>
          </p:blipFill>
          <p:spPr>
            <a:xfrm>
              <a:off x="0" y="-1"/>
              <a:ext cx="9144000" cy="6067313"/>
            </a:xfrm>
            <a:prstGeom prst="rect">
              <a:avLst/>
            </a:prstGeom>
          </p:spPr>
        </p:pic>
        <p:sp>
          <p:nvSpPr>
            <p:cNvPr id="2" name="Rectangle 1"/>
            <p:cNvSpPr/>
            <p:nvPr/>
          </p:nvSpPr>
          <p:spPr bwMode="auto">
            <a:xfrm rot="1069447">
              <a:off x="6733559" y="2086561"/>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Rectangle 6"/>
            <p:cNvSpPr/>
            <p:nvPr/>
          </p:nvSpPr>
          <p:spPr bwMode="auto">
            <a:xfrm rot="2213112">
              <a:off x="1367915" y="3168475"/>
              <a:ext cx="1246375"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Rectangle 7"/>
            <p:cNvSpPr/>
            <p:nvPr/>
          </p:nvSpPr>
          <p:spPr bwMode="auto">
            <a:xfrm rot="3464359">
              <a:off x="7102392" y="2535276"/>
              <a:ext cx="1000976" cy="1065100"/>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Rectangle 8"/>
            <p:cNvSpPr/>
            <p:nvPr/>
          </p:nvSpPr>
          <p:spPr bwMode="auto">
            <a:xfrm rot="20835373">
              <a:off x="1496203" y="2749562"/>
              <a:ext cx="5643153" cy="1331998"/>
            </a:xfrm>
            <a:prstGeom prst="rect">
              <a:avLst/>
            </a:prstGeom>
            <a:solidFill>
              <a:srgbClr val="F6F6F6"/>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0" name="Title 9"/>
          <p:cNvSpPr>
            <a:spLocks noGrp="1"/>
          </p:cNvSpPr>
          <p:nvPr>
            <p:ph type="ctrTitle"/>
          </p:nvPr>
        </p:nvSpPr>
        <p:spPr>
          <a:xfrm rot="20864653">
            <a:off x="757309" y="2122748"/>
            <a:ext cx="7772400" cy="2143760"/>
          </a:xfrm>
        </p:spPr>
        <p:txBody>
          <a:bodyPr/>
          <a:lstStyle/>
          <a:p>
            <a:r>
              <a:rPr lang="en-US" altLang="en-US" sz="13800" b="1" dirty="0">
                <a:solidFill>
                  <a:srgbClr val="800000"/>
                </a:solidFill>
                <a:latin typeface="Times New Roman"/>
                <a:cs typeface="Times New Roman"/>
              </a:rPr>
              <a:t>TRUTH</a:t>
            </a:r>
            <a:endParaRPr lang="en-US" sz="5400" dirty="0">
              <a:latin typeface="Times New Roman"/>
              <a:cs typeface="Times New Roman"/>
            </a:endParaRPr>
          </a:p>
        </p:txBody>
      </p:sp>
      <p:sp>
        <p:nvSpPr>
          <p:cNvPr id="6" name="TextBox 5">
            <a:extLst>
              <a:ext uri="{FF2B5EF4-FFF2-40B4-BE49-F238E27FC236}">
                <a16:creationId xmlns:a16="http://schemas.microsoft.com/office/drawing/2014/main" id="{F86820D3-8F83-A99C-2618-AC9D40BA5DA5}"/>
              </a:ext>
            </a:extLst>
          </p:cNvPr>
          <p:cNvSpPr txBox="1"/>
          <p:nvPr/>
        </p:nvSpPr>
        <p:spPr>
          <a:xfrm flipH="1">
            <a:off x="-2" y="6297119"/>
            <a:ext cx="9144001"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The Father, the Son, and the Holy Spirit are all called truth</a:t>
            </a:r>
          </a:p>
        </p:txBody>
      </p:sp>
    </p:spTree>
    <p:extLst>
      <p:ext uri="{BB962C8B-B14F-4D97-AF65-F5344CB8AC3E}">
        <p14:creationId xmlns:p14="http://schemas.microsoft.com/office/powerpoint/2010/main" val="1856524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762000"/>
          </a:xfrm>
          <a:solidFill>
            <a:srgbClr val="800000"/>
          </a:solidFill>
        </p:spPr>
        <p:txBody>
          <a:bodyPr/>
          <a:lstStyle/>
          <a:p>
            <a:pPr algn="l"/>
            <a:r>
              <a:rPr lang="en-US" sz="2800" b="1" dirty="0"/>
              <a:t>6.  The Father, Son, &amp; Spirit are all God:</a:t>
            </a:r>
          </a:p>
        </p:txBody>
      </p:sp>
      <p:sp>
        <p:nvSpPr>
          <p:cNvPr id="3" name="TextBox 2"/>
          <p:cNvSpPr txBox="1"/>
          <p:nvPr/>
        </p:nvSpPr>
        <p:spPr>
          <a:xfrm>
            <a:off x="8610600"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graphicFrame>
        <p:nvGraphicFramePr>
          <p:cNvPr id="4" name="Table 3"/>
          <p:cNvGraphicFramePr>
            <a:graphicFrameLocks noGrp="1"/>
          </p:cNvGraphicFramePr>
          <p:nvPr>
            <p:extLst>
              <p:ext uri="{D42A27DB-BD31-4B8C-83A1-F6EECF244321}">
                <p14:modId xmlns:p14="http://schemas.microsoft.com/office/powerpoint/2010/main" val="1798764725"/>
              </p:ext>
            </p:extLst>
          </p:nvPr>
        </p:nvGraphicFramePr>
        <p:xfrm>
          <a:off x="4618" y="838200"/>
          <a:ext cx="9067800" cy="5626018"/>
        </p:xfrm>
        <a:graphic>
          <a:graphicData uri="http://schemas.openxmlformats.org/drawingml/2006/table">
            <a:tbl>
              <a:tblPr firstRow="1" bandRow="1">
                <a:tableStyleId>{37CE84F3-28C3-443E-9E96-99CF82512B78}</a:tableStyleId>
              </a:tblPr>
              <a:tblGrid>
                <a:gridCol w="1447800">
                  <a:extLst>
                    <a:ext uri="{9D8B030D-6E8A-4147-A177-3AD203B41FA5}">
                      <a16:colId xmlns:a16="http://schemas.microsoft.com/office/drawing/2014/main" val="20000"/>
                    </a:ext>
                  </a:extLst>
                </a:gridCol>
                <a:gridCol w="2586182">
                  <a:extLst>
                    <a:ext uri="{9D8B030D-6E8A-4147-A177-3AD203B41FA5}">
                      <a16:colId xmlns:a16="http://schemas.microsoft.com/office/drawing/2014/main" val="20001"/>
                    </a:ext>
                  </a:extLst>
                </a:gridCol>
                <a:gridCol w="2766868">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779699">
                <a:tc>
                  <a:txBody>
                    <a:bodyPr/>
                    <a:lstStyle/>
                    <a:p>
                      <a:r>
                        <a:rPr lang="en-US" sz="2000" dirty="0"/>
                        <a:t>Attribute or</a:t>
                      </a:r>
                      <a:r>
                        <a:rPr lang="en-US" sz="2000" baseline="0" dirty="0"/>
                        <a:t> </a:t>
                      </a:r>
                      <a:r>
                        <a:rPr lang="en-US" sz="2000" dirty="0"/>
                        <a:t>Title</a:t>
                      </a:r>
                      <a:endParaRPr lang="en-US" sz="2400" dirty="0"/>
                    </a:p>
                  </a:txBody>
                  <a:tcPr anchor="ctr"/>
                </a:tc>
                <a:tc>
                  <a:txBody>
                    <a:bodyPr/>
                    <a:lstStyle/>
                    <a:p>
                      <a:r>
                        <a:rPr lang="en-US" sz="2800" dirty="0"/>
                        <a:t>Father</a:t>
                      </a:r>
                    </a:p>
                  </a:txBody>
                  <a:tcPr anchor="ctr"/>
                </a:tc>
                <a:tc>
                  <a:txBody>
                    <a:bodyPr/>
                    <a:lstStyle/>
                    <a:p>
                      <a:r>
                        <a:rPr lang="en-US" sz="2800" dirty="0"/>
                        <a:t>Son</a:t>
                      </a:r>
                    </a:p>
                  </a:txBody>
                  <a:tcPr anchor="ctr"/>
                </a:tc>
                <a:tc>
                  <a:txBody>
                    <a:bodyPr/>
                    <a:lstStyle/>
                    <a:p>
                      <a:r>
                        <a:rPr lang="en-US" sz="2800" dirty="0"/>
                        <a:t>Holy Spirit</a:t>
                      </a:r>
                    </a:p>
                  </a:txBody>
                  <a:tcPr anchor="ctr"/>
                </a:tc>
                <a:extLst>
                  <a:ext uri="{0D108BD9-81ED-4DB2-BD59-A6C34878D82A}">
                    <a16:rowId xmlns:a16="http://schemas.microsoft.com/office/drawing/2014/main" val="10000"/>
                  </a:ext>
                </a:extLst>
              </a:tr>
              <a:tr h="4752420">
                <a:tc>
                  <a:txBody>
                    <a:bodyPr/>
                    <a:lstStyle/>
                    <a:p>
                      <a:r>
                        <a:rPr lang="en-US" sz="2400" dirty="0"/>
                        <a:t>Holy</a:t>
                      </a:r>
                    </a:p>
                  </a:txBody>
                  <a:tcPr>
                    <a:solidFill>
                      <a:srgbClr val="000090"/>
                    </a:solidFill>
                  </a:tcPr>
                </a:tc>
                <a:tc>
                  <a:txBody>
                    <a:bodyPr/>
                    <a:lstStyle/>
                    <a:p>
                      <a:r>
                        <a:rPr lang="en-US" sz="2400" dirty="0">
                          <a:solidFill>
                            <a:srgbClr val="FFFF00"/>
                          </a:solidFill>
                        </a:rPr>
                        <a:t>Isa. 6:3 </a:t>
                      </a:r>
                    </a:p>
                    <a:p>
                      <a:r>
                        <a:rPr lang="en-US" sz="2400" dirty="0"/>
                        <a:t>They were calling out to each other, </a:t>
                      </a:r>
                    </a:p>
                    <a:p>
                      <a:endParaRPr lang="en-US" sz="2400" dirty="0"/>
                    </a:p>
                    <a:p>
                      <a:r>
                        <a:rPr lang="ru-RU" sz="2400" dirty="0"/>
                        <a:t>"</a:t>
                      </a:r>
                      <a:r>
                        <a:rPr lang="en-US" sz="2400" dirty="0">
                          <a:solidFill>
                            <a:srgbClr val="FFFF00"/>
                          </a:solidFill>
                        </a:rPr>
                        <a:t>Holy, holy, holy is the L</a:t>
                      </a:r>
                      <a:r>
                        <a:rPr lang="en-US" sz="2000" dirty="0">
                          <a:solidFill>
                            <a:srgbClr val="FFFF00"/>
                          </a:solidFill>
                        </a:rPr>
                        <a:t>ORD</a:t>
                      </a:r>
                      <a:r>
                        <a:rPr lang="en-US" sz="2400" dirty="0">
                          <a:solidFill>
                            <a:srgbClr val="FFFF00"/>
                          </a:solidFill>
                        </a:rPr>
                        <a:t> of Heaven</a:t>
                      </a:r>
                      <a:r>
                        <a:rPr lang="uk-UA" sz="2400" dirty="0">
                          <a:solidFill>
                            <a:srgbClr val="FFFF00"/>
                          </a:solidFill>
                        </a:rPr>
                        <a:t>'</a:t>
                      </a:r>
                      <a:r>
                        <a:rPr lang="en-US" sz="2400" dirty="0">
                          <a:solidFill>
                            <a:srgbClr val="FFFF00"/>
                          </a:solidFill>
                        </a:rPr>
                        <a:t>s Armies!</a:t>
                      </a:r>
                      <a:r>
                        <a:rPr lang="en-US" sz="2400" dirty="0"/>
                        <a:t> </a:t>
                      </a:r>
                    </a:p>
                    <a:p>
                      <a:r>
                        <a:rPr lang="en-US" sz="2400" dirty="0"/>
                        <a:t>		 The whole earth is filled with his glory!</a:t>
                      </a:r>
                      <a:r>
                        <a:rPr lang="ru-RU" sz="2400" dirty="0"/>
                        <a:t>"</a:t>
                      </a:r>
                      <a:r>
                        <a:rPr lang="en-US" sz="2400" dirty="0"/>
                        <a:t> </a:t>
                      </a:r>
                    </a:p>
                  </a:txBody>
                  <a:tcPr>
                    <a:solidFill>
                      <a:srgbClr val="00009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FF00"/>
                          </a:solidFill>
                        </a:rPr>
                        <a:t>Mark 1:24 </a:t>
                      </a:r>
                    </a:p>
                    <a:p>
                      <a:pPr marL="0" marR="0" indent="0" algn="l" defTabSz="914400" rtl="0" eaLnBrk="1" fontAlgn="auto" latinLnBrk="0" hangingPunct="1">
                        <a:lnSpc>
                          <a:spcPct val="100000"/>
                        </a:lnSpc>
                        <a:spcBef>
                          <a:spcPts val="0"/>
                        </a:spcBef>
                        <a:spcAft>
                          <a:spcPts val="0"/>
                        </a:spcAft>
                        <a:buClrTx/>
                        <a:buSzTx/>
                        <a:buFontTx/>
                        <a:buNone/>
                        <a:tabLst/>
                        <a:defRPr/>
                      </a:pPr>
                      <a:r>
                        <a:rPr lang="ru-RU" sz="2400" dirty="0"/>
                        <a:t>"</a:t>
                      </a:r>
                      <a:r>
                        <a:rPr lang="en-US" sz="2400" dirty="0"/>
                        <a:t>Why are you interfering with us, Jesus of Nazareth? Have you come to destroy us? I know who </a:t>
                      </a:r>
                      <a:r>
                        <a:rPr lang="en-US" sz="2400" dirty="0">
                          <a:solidFill>
                            <a:srgbClr val="FFFF00"/>
                          </a:solidFill>
                        </a:rPr>
                        <a:t>you are—the Holy One of God</a:t>
                      </a:r>
                      <a:r>
                        <a:rPr lang="en-US" sz="2400" dirty="0"/>
                        <a:t>!</a:t>
                      </a:r>
                      <a:r>
                        <a:rPr lang="ru-RU" sz="2400" dirty="0"/>
                        <a:t>"</a:t>
                      </a:r>
                      <a:endParaRPr lang="en-US" sz="2400" dirty="0"/>
                    </a:p>
                    <a:p>
                      <a:endParaRPr lang="en-US" sz="2400" dirty="0"/>
                    </a:p>
                  </a:txBody>
                  <a:tcPr>
                    <a:solidFill>
                      <a:srgbClr val="000090"/>
                    </a:solidFill>
                  </a:tcPr>
                </a:tc>
                <a:tc>
                  <a:txBody>
                    <a:bodyPr/>
                    <a:lstStyle/>
                    <a:p>
                      <a:r>
                        <a:rPr lang="en-US" sz="2400" dirty="0">
                          <a:solidFill>
                            <a:srgbClr val="FFFF00"/>
                          </a:solidFill>
                        </a:rPr>
                        <a:t>Luke 11:13 </a:t>
                      </a:r>
                      <a:br>
                        <a:rPr lang="en-US" sz="2400" dirty="0"/>
                      </a:br>
                      <a:r>
                        <a:rPr lang="en-US" sz="2400" dirty="0"/>
                        <a:t>So if you sinful people know how to give good gifts to your children, how much more will your heavenly Father give the </a:t>
                      </a:r>
                      <a:r>
                        <a:rPr lang="en-US" sz="2400" dirty="0">
                          <a:solidFill>
                            <a:srgbClr val="FFFF00"/>
                          </a:solidFill>
                        </a:rPr>
                        <a:t>Holy Spirit </a:t>
                      </a:r>
                      <a:r>
                        <a:rPr lang="en-US" sz="2400" dirty="0"/>
                        <a:t>to those who ask him.</a:t>
                      </a:r>
                      <a:r>
                        <a:rPr lang="ru-RU" sz="2400" dirty="0"/>
                        <a:t>"</a:t>
                      </a:r>
                      <a:endParaRPr lang="en-US" sz="2400" dirty="0"/>
                    </a:p>
                  </a:txBody>
                  <a:tcPr>
                    <a:solidFill>
                      <a:srgbClr val="000090"/>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286000" y="2274838"/>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92081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US">
                <a:latin typeface="Times New Roman" charset="0"/>
                <a:ea typeface="ＭＳ Ｐゴシック" charset="0"/>
              </a:rPr>
              <a:t>Holy, Holy, Holy 1/4</a:t>
            </a:r>
          </a:p>
        </p:txBody>
      </p:sp>
      <p:pic>
        <p:nvPicPr>
          <p:cNvPr id="26626"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 Box 4"/>
          <p:cNvSpPr txBox="1">
            <a:spLocks noChangeArrowheads="1"/>
          </p:cNvSpPr>
          <p:nvPr/>
        </p:nvSpPr>
        <p:spPr bwMode="auto">
          <a:xfrm>
            <a:off x="0" y="549275"/>
            <a:ext cx="9144000" cy="70643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rPr>
              <a:t>Holy, Holy, Holy!</a:t>
            </a:r>
          </a:p>
        </p:txBody>
      </p:sp>
    </p:spTree>
    <p:extLst>
      <p:ext uri="{BB962C8B-B14F-4D97-AF65-F5344CB8AC3E}">
        <p14:creationId xmlns:p14="http://schemas.microsoft.com/office/powerpoint/2010/main" val="12524425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pPr eaLnBrk="1" hangingPunct="1"/>
            <a:r>
              <a:rPr lang="en-US">
                <a:latin typeface="Times New Roman" charset="0"/>
              </a:rPr>
              <a:t>Holy, Holy, Holy 1/4</a:t>
            </a:r>
          </a:p>
        </p:txBody>
      </p:sp>
      <p:pic>
        <p:nvPicPr>
          <p:cNvPr id="45058" name="Picture 3" descr="Mountain Scene 00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2" name="Text Box 4"/>
          <p:cNvSpPr txBox="1">
            <a:spLocks noChangeArrowheads="1"/>
          </p:cNvSpPr>
          <p:nvPr/>
        </p:nvSpPr>
        <p:spPr bwMode="auto">
          <a:xfrm>
            <a:off x="533400" y="3200400"/>
            <a:ext cx="8337550" cy="338772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en-US" sz="3600" b="1">
                <a:solidFill>
                  <a:srgbClr val="FFFFFF"/>
                </a:solidFill>
                <a:latin typeface="Arial" pitchFamily="-107" charset="0"/>
                <a:ea typeface="ＭＳ Ｐゴシック" charset="0"/>
                <a:cs typeface="ＭＳ Ｐゴシック" charset="0"/>
              </a:rPr>
              <a:t>Holy, holy, holy!  Lord God Almighty!</a:t>
            </a:r>
          </a:p>
          <a:p>
            <a:pPr algn="ctr">
              <a:defRPr/>
            </a:pPr>
            <a:r>
              <a:rPr lang="en-US" sz="3600" b="1">
                <a:solidFill>
                  <a:srgbClr val="FFFFFF"/>
                </a:solidFill>
                <a:latin typeface="Arial" pitchFamily="-107" charset="0"/>
                <a:ea typeface="ＭＳ Ｐゴシック" charset="0"/>
                <a:cs typeface="ＭＳ Ｐゴシック" charset="0"/>
              </a:rPr>
              <a:t>Early in the morning</a:t>
            </a:r>
          </a:p>
          <a:p>
            <a:pPr algn="ctr">
              <a:defRPr/>
            </a:pPr>
            <a:r>
              <a:rPr lang="en-US" sz="3600" b="1">
                <a:solidFill>
                  <a:srgbClr val="FFFFFF"/>
                </a:solidFill>
                <a:latin typeface="Arial" pitchFamily="-107" charset="0"/>
                <a:ea typeface="ＭＳ Ｐゴシック" charset="0"/>
                <a:cs typeface="ＭＳ Ｐゴシック" charset="0"/>
              </a:rPr>
              <a:t>our song shall rise to Thee;</a:t>
            </a:r>
          </a:p>
          <a:p>
            <a:pPr algn="ctr">
              <a:defRPr/>
            </a:pPr>
            <a:r>
              <a:rPr lang="en-US" sz="3600" b="1">
                <a:solidFill>
                  <a:srgbClr val="FFFFFF"/>
                </a:solidFill>
                <a:latin typeface="Arial" pitchFamily="-107" charset="0"/>
                <a:ea typeface="ＭＳ Ｐゴシック" charset="0"/>
                <a:cs typeface="ＭＳ Ｐゴシック" charset="0"/>
              </a:rPr>
              <a:t>Holy, holy, holy! merciful and mighty!</a:t>
            </a:r>
          </a:p>
          <a:p>
            <a:pPr algn="ctr">
              <a:defRPr/>
            </a:pPr>
            <a:r>
              <a:rPr lang="en-US" sz="3600" b="1">
                <a:solidFill>
                  <a:srgbClr val="FFFFFF"/>
                </a:solidFill>
                <a:latin typeface="Arial" pitchFamily="-107" charset="0"/>
                <a:ea typeface="ＭＳ Ｐゴシック" charset="0"/>
                <a:cs typeface="ＭＳ Ｐゴシック" charset="0"/>
              </a:rPr>
              <a:t>God in three Persons,</a:t>
            </a:r>
          </a:p>
          <a:p>
            <a:pPr algn="ctr">
              <a:defRPr/>
            </a:pPr>
            <a:r>
              <a:rPr lang="en-US" sz="3600" b="1">
                <a:solidFill>
                  <a:srgbClr val="FFFFFF"/>
                </a:solidFill>
                <a:latin typeface="Arial" pitchFamily="-107" charset="0"/>
                <a:ea typeface="ＭＳ Ｐゴシック" charset="0"/>
                <a:cs typeface="ＭＳ Ｐゴシック" charset="0"/>
              </a:rPr>
              <a:t>blessed Trinity!</a:t>
            </a:r>
          </a:p>
        </p:txBody>
      </p:sp>
    </p:spTree>
    <p:extLst>
      <p:ext uri="{BB962C8B-B14F-4D97-AF65-F5344CB8AC3E}">
        <p14:creationId xmlns:p14="http://schemas.microsoft.com/office/powerpoint/2010/main" val="691460620"/>
      </p:ext>
    </p:extLst>
  </p:cSld>
  <p:clrMapOvr>
    <a:masterClrMapping/>
  </p:clrMapOvr>
  <p:transition>
    <p:cover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pPr eaLnBrk="1" hangingPunct="1"/>
            <a:r>
              <a:rPr lang="en-US">
                <a:latin typeface="Times New Roman" charset="0"/>
              </a:rPr>
              <a:t>Holy, Holy, Holy 2/4</a:t>
            </a:r>
          </a:p>
        </p:txBody>
      </p:sp>
      <p:pic>
        <p:nvPicPr>
          <p:cNvPr id="47106" name="Picture 3" descr="Mountain Scene 0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8763"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Text Box 4"/>
          <p:cNvSpPr txBox="1">
            <a:spLocks noChangeArrowheads="1"/>
          </p:cNvSpPr>
          <p:nvPr/>
        </p:nvSpPr>
        <p:spPr bwMode="auto">
          <a:xfrm>
            <a:off x="4327525" y="7588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4000">
              <a:solidFill>
                <a:srgbClr val="000000"/>
              </a:solidFill>
            </a:endParaRPr>
          </a:p>
        </p:txBody>
      </p:sp>
      <p:sp>
        <p:nvSpPr>
          <p:cNvPr id="10245" name="Text Box 5"/>
          <p:cNvSpPr txBox="1">
            <a:spLocks noChangeArrowheads="1"/>
          </p:cNvSpPr>
          <p:nvPr/>
        </p:nvSpPr>
        <p:spPr bwMode="auto">
          <a:xfrm>
            <a:off x="790575" y="1189038"/>
            <a:ext cx="7575550" cy="448627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a:solidFill>
                  <a:srgbClr val="FFFFFF"/>
                </a:solidFill>
                <a:latin typeface="Arial" charset="0"/>
              </a:rPr>
              <a:t>Holy, holy, holy!  </a:t>
            </a:r>
          </a:p>
          <a:p>
            <a:pPr algn="ctr" eaLnBrk="1" hangingPunct="1">
              <a:defRPr/>
            </a:pPr>
            <a:r>
              <a:rPr lang="en-US" sz="3600" b="1">
                <a:solidFill>
                  <a:srgbClr val="FFFFFF"/>
                </a:solidFill>
                <a:latin typeface="Arial" charset="0"/>
              </a:rPr>
              <a:t>All the saints adore Thee,</a:t>
            </a:r>
          </a:p>
          <a:p>
            <a:pPr algn="ctr" eaLnBrk="1" hangingPunct="1">
              <a:defRPr/>
            </a:pPr>
            <a:r>
              <a:rPr lang="en-US" sz="3600" b="1">
                <a:solidFill>
                  <a:srgbClr val="FFFFFF"/>
                </a:solidFill>
                <a:latin typeface="Arial" charset="0"/>
              </a:rPr>
              <a:t>casting down their golden crowns</a:t>
            </a:r>
          </a:p>
          <a:p>
            <a:pPr algn="ctr" eaLnBrk="1" hangingPunct="1">
              <a:defRPr/>
            </a:pPr>
            <a:r>
              <a:rPr lang="en-US" sz="3600" b="1">
                <a:solidFill>
                  <a:srgbClr val="FFFFFF"/>
                </a:solidFill>
                <a:latin typeface="Arial" charset="0"/>
              </a:rPr>
              <a:t>around the glassy sea;</a:t>
            </a:r>
          </a:p>
          <a:p>
            <a:pPr algn="ctr" eaLnBrk="1" hangingPunct="1">
              <a:defRPr/>
            </a:pPr>
            <a:r>
              <a:rPr lang="en-US" sz="3600" b="1">
                <a:solidFill>
                  <a:srgbClr val="FFFFFF"/>
                </a:solidFill>
                <a:latin typeface="Arial" charset="0"/>
              </a:rPr>
              <a:t>Cherubim and seraphim</a:t>
            </a:r>
          </a:p>
          <a:p>
            <a:pPr algn="ctr" eaLnBrk="1" hangingPunct="1">
              <a:defRPr/>
            </a:pPr>
            <a:r>
              <a:rPr lang="en-US" sz="3600" b="1">
                <a:solidFill>
                  <a:srgbClr val="FFFFFF"/>
                </a:solidFill>
                <a:latin typeface="Arial" charset="0"/>
              </a:rPr>
              <a:t>falling down before Thee,</a:t>
            </a:r>
          </a:p>
          <a:p>
            <a:pPr algn="ctr" eaLnBrk="1" hangingPunct="1">
              <a:defRPr/>
            </a:pPr>
            <a:r>
              <a:rPr lang="en-US" sz="3600" b="1">
                <a:solidFill>
                  <a:srgbClr val="FFFFFF"/>
                </a:solidFill>
                <a:latin typeface="Arial" charset="0"/>
              </a:rPr>
              <a:t>which wert, and art,</a:t>
            </a:r>
          </a:p>
          <a:p>
            <a:pPr algn="ctr" eaLnBrk="1" hangingPunct="1">
              <a:defRPr/>
            </a:pPr>
            <a:r>
              <a:rPr lang="en-US" sz="3600" b="1">
                <a:solidFill>
                  <a:srgbClr val="FFFFFF"/>
                </a:solidFill>
                <a:latin typeface="Arial" charset="0"/>
              </a:rPr>
              <a:t>and evermore shall be.</a:t>
            </a:r>
          </a:p>
        </p:txBody>
      </p:sp>
    </p:spTree>
    <p:extLst>
      <p:ext uri="{BB962C8B-B14F-4D97-AF65-F5344CB8AC3E}">
        <p14:creationId xmlns:p14="http://schemas.microsoft.com/office/powerpoint/2010/main" val="2705423206"/>
      </p:ext>
    </p:extLst>
  </p:cSld>
  <p:clrMapOvr>
    <a:masterClrMapping/>
  </p:clrMapOvr>
  <p:transition>
    <p:strips dir="l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a:latin typeface="Times New Roman" charset="0"/>
              </a:rPr>
              <a:t>Holy, Holy, Holy 3/4</a:t>
            </a:r>
          </a:p>
        </p:txBody>
      </p:sp>
      <p:pic>
        <p:nvPicPr>
          <p:cNvPr id="49154" name="Picture 3" descr="Mountain Scene 00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4488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Text Box 4"/>
          <p:cNvSpPr txBox="1">
            <a:spLocks noChangeArrowheads="1"/>
          </p:cNvSpPr>
          <p:nvPr/>
        </p:nvSpPr>
        <p:spPr bwMode="auto">
          <a:xfrm>
            <a:off x="4251325" y="682625"/>
            <a:ext cx="184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sz="4000">
              <a:solidFill>
                <a:srgbClr val="000000"/>
              </a:solidFill>
            </a:endParaRPr>
          </a:p>
        </p:txBody>
      </p:sp>
      <p:sp>
        <p:nvSpPr>
          <p:cNvPr id="12293" name="Text Box 5"/>
          <p:cNvSpPr txBox="1">
            <a:spLocks noChangeArrowheads="1"/>
          </p:cNvSpPr>
          <p:nvPr/>
        </p:nvSpPr>
        <p:spPr bwMode="auto">
          <a:xfrm>
            <a:off x="1042988" y="1152525"/>
            <a:ext cx="7069137" cy="448627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en-US" sz="3600" b="1">
                <a:solidFill>
                  <a:srgbClr val="FFFFFF"/>
                </a:solidFill>
                <a:latin typeface="Arial" pitchFamily="-107" charset="0"/>
                <a:ea typeface="ＭＳ Ｐゴシック" charset="0"/>
                <a:cs typeface="ＭＳ Ｐゴシック" charset="0"/>
              </a:rPr>
              <a:t>Holy, holy, holy!</a:t>
            </a:r>
          </a:p>
          <a:p>
            <a:pPr algn="ctr">
              <a:defRPr/>
            </a:pPr>
            <a:r>
              <a:rPr lang="en-US" sz="3600" b="1">
                <a:solidFill>
                  <a:srgbClr val="FFFFFF"/>
                </a:solidFill>
                <a:latin typeface="Arial" pitchFamily="-107" charset="0"/>
                <a:ea typeface="ＭＳ Ｐゴシック" charset="0"/>
                <a:cs typeface="ＭＳ Ｐゴシック" charset="0"/>
              </a:rPr>
              <a:t>though the darkness hide Thee,</a:t>
            </a:r>
          </a:p>
          <a:p>
            <a:pPr algn="ctr">
              <a:defRPr/>
            </a:pPr>
            <a:r>
              <a:rPr lang="en-US" sz="3600" b="1">
                <a:solidFill>
                  <a:srgbClr val="FFFFFF"/>
                </a:solidFill>
                <a:latin typeface="Arial" pitchFamily="-107" charset="0"/>
                <a:ea typeface="ＭＳ Ｐゴシック" charset="0"/>
                <a:cs typeface="ＭＳ Ｐゴシック" charset="0"/>
              </a:rPr>
              <a:t>though the eye of sinful man</a:t>
            </a:r>
          </a:p>
          <a:p>
            <a:pPr algn="ctr">
              <a:defRPr/>
            </a:pPr>
            <a:r>
              <a:rPr lang="en-US" sz="3600" b="1">
                <a:solidFill>
                  <a:srgbClr val="FFFFFF"/>
                </a:solidFill>
                <a:latin typeface="Arial" pitchFamily="-107" charset="0"/>
                <a:ea typeface="ＭＳ Ｐゴシック" charset="0"/>
                <a:cs typeface="ＭＳ Ｐゴシック" charset="0"/>
              </a:rPr>
              <a:t>Thy glory may not see;</a:t>
            </a:r>
          </a:p>
          <a:p>
            <a:pPr algn="ctr">
              <a:defRPr/>
            </a:pPr>
            <a:r>
              <a:rPr lang="en-US" sz="3600" b="1">
                <a:solidFill>
                  <a:srgbClr val="FFFFFF"/>
                </a:solidFill>
                <a:latin typeface="Arial" pitchFamily="-107" charset="0"/>
                <a:ea typeface="ＭＳ Ｐゴシック" charset="0"/>
                <a:cs typeface="ＭＳ Ｐゴシック" charset="0"/>
              </a:rPr>
              <a:t>only Thou art holy-</a:t>
            </a:r>
          </a:p>
          <a:p>
            <a:pPr algn="ctr">
              <a:defRPr/>
            </a:pPr>
            <a:r>
              <a:rPr lang="en-US" sz="3600" b="1">
                <a:solidFill>
                  <a:srgbClr val="FFFFFF"/>
                </a:solidFill>
                <a:latin typeface="Arial" pitchFamily="-107" charset="0"/>
                <a:ea typeface="ＭＳ Ｐゴシック" charset="0"/>
                <a:cs typeface="ＭＳ Ｐゴシック" charset="0"/>
              </a:rPr>
              <a:t>there is none beside Thee</a:t>
            </a:r>
          </a:p>
          <a:p>
            <a:pPr algn="ctr">
              <a:defRPr/>
            </a:pPr>
            <a:r>
              <a:rPr lang="en-US" sz="3600" b="1">
                <a:solidFill>
                  <a:srgbClr val="FFFFFF"/>
                </a:solidFill>
                <a:latin typeface="Arial" pitchFamily="-107" charset="0"/>
                <a:ea typeface="ＭＳ Ｐゴシック" charset="0"/>
                <a:cs typeface="ＭＳ Ｐゴシック" charset="0"/>
              </a:rPr>
              <a:t>perfect in power,</a:t>
            </a:r>
          </a:p>
          <a:p>
            <a:pPr algn="ctr">
              <a:defRPr/>
            </a:pPr>
            <a:r>
              <a:rPr lang="en-US" sz="3600" b="1">
                <a:solidFill>
                  <a:srgbClr val="FFFFFF"/>
                </a:solidFill>
                <a:latin typeface="Arial" pitchFamily="-107" charset="0"/>
                <a:ea typeface="ＭＳ Ｐゴシック" charset="0"/>
                <a:cs typeface="ＭＳ Ｐゴシック" charset="0"/>
              </a:rPr>
              <a:t>in love and purity.</a:t>
            </a:r>
          </a:p>
        </p:txBody>
      </p:sp>
    </p:spTree>
    <p:extLst>
      <p:ext uri="{BB962C8B-B14F-4D97-AF65-F5344CB8AC3E}">
        <p14:creationId xmlns:p14="http://schemas.microsoft.com/office/powerpoint/2010/main" val="485406199"/>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a:latin typeface="Times New Roman" charset="0"/>
              </a:rPr>
              <a:t>Holy, Holy, Holy 4/4</a:t>
            </a:r>
          </a:p>
        </p:txBody>
      </p:sp>
      <p:pic>
        <p:nvPicPr>
          <p:cNvPr id="51202" name="Picture 3" descr="Mountain Scene 0169"/>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3" name="Text Box 4"/>
          <p:cNvSpPr txBox="1">
            <a:spLocks noChangeArrowheads="1"/>
          </p:cNvSpPr>
          <p:nvPr/>
        </p:nvSpPr>
        <p:spPr bwMode="auto">
          <a:xfrm>
            <a:off x="4403725" y="1641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4341" name="Text Box 5"/>
          <p:cNvSpPr txBox="1">
            <a:spLocks noChangeArrowheads="1"/>
          </p:cNvSpPr>
          <p:nvPr/>
        </p:nvSpPr>
        <p:spPr bwMode="auto">
          <a:xfrm>
            <a:off x="406400" y="3124200"/>
            <a:ext cx="8337550" cy="338772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lgn="ctr">
              <a:defRPr/>
            </a:pPr>
            <a:r>
              <a:rPr lang="en-US" sz="3600" b="1" dirty="0">
                <a:solidFill>
                  <a:srgbClr val="FFFFFF"/>
                </a:solidFill>
                <a:latin typeface="Arial" pitchFamily="-107" charset="0"/>
                <a:ea typeface="ＭＳ Ｐゴシック" charset="0"/>
                <a:cs typeface="ＭＳ Ｐゴシック" charset="0"/>
              </a:rPr>
              <a:t>Holy, holy, holy! Lord God Almighty!</a:t>
            </a:r>
          </a:p>
          <a:p>
            <a:pPr algn="ctr">
              <a:defRPr/>
            </a:pPr>
            <a:r>
              <a:rPr lang="en-US" sz="3600" b="1" dirty="0">
                <a:solidFill>
                  <a:srgbClr val="FFFFFF"/>
                </a:solidFill>
                <a:latin typeface="Arial" pitchFamily="-107" charset="0"/>
                <a:ea typeface="ＭＳ Ｐゴシック" charset="0"/>
                <a:cs typeface="ＭＳ Ｐゴシック" charset="0"/>
              </a:rPr>
              <a:t>All Thy works shall praise Thy name</a:t>
            </a:r>
          </a:p>
          <a:p>
            <a:pPr algn="ctr">
              <a:defRPr/>
            </a:pPr>
            <a:r>
              <a:rPr lang="en-US" sz="3600" b="1" dirty="0">
                <a:solidFill>
                  <a:srgbClr val="FFFFFF"/>
                </a:solidFill>
                <a:latin typeface="Arial" pitchFamily="-107" charset="0"/>
                <a:ea typeface="ＭＳ Ｐゴシック" charset="0"/>
                <a:cs typeface="ＭＳ Ｐゴシック" charset="0"/>
              </a:rPr>
              <a:t>in earth and sky and sea;</a:t>
            </a:r>
          </a:p>
          <a:p>
            <a:pPr algn="ctr">
              <a:defRPr/>
            </a:pPr>
            <a:r>
              <a:rPr lang="en-US" sz="3600" b="1" dirty="0">
                <a:solidFill>
                  <a:srgbClr val="FFFFFF"/>
                </a:solidFill>
                <a:latin typeface="Arial" pitchFamily="-107" charset="0"/>
                <a:ea typeface="ＭＳ Ｐゴシック" charset="0"/>
                <a:cs typeface="ＭＳ Ｐゴシック" charset="0"/>
              </a:rPr>
              <a:t>Holy, holy, holy! merciful and mighty!</a:t>
            </a:r>
          </a:p>
          <a:p>
            <a:pPr algn="ctr">
              <a:defRPr/>
            </a:pPr>
            <a:r>
              <a:rPr lang="en-US" sz="3600" b="1" dirty="0">
                <a:solidFill>
                  <a:srgbClr val="FFFFFF"/>
                </a:solidFill>
                <a:latin typeface="Arial" pitchFamily="-107" charset="0"/>
                <a:ea typeface="ＭＳ Ｐゴシック" charset="0"/>
                <a:cs typeface="ＭＳ Ｐゴシック" charset="0"/>
              </a:rPr>
              <a:t>God in three Persons,</a:t>
            </a:r>
          </a:p>
          <a:p>
            <a:pPr algn="ctr">
              <a:defRPr/>
            </a:pPr>
            <a:r>
              <a:rPr lang="en-US" sz="3600" b="1" dirty="0">
                <a:solidFill>
                  <a:srgbClr val="FFFFFF"/>
                </a:solidFill>
                <a:latin typeface="Arial" pitchFamily="-107" charset="0"/>
                <a:ea typeface="ＭＳ Ｐゴシック" charset="0"/>
                <a:cs typeface="ＭＳ Ｐゴシック" charset="0"/>
              </a:rPr>
              <a:t>blessed Trinity!</a:t>
            </a:r>
          </a:p>
        </p:txBody>
      </p:sp>
    </p:spTree>
    <p:extLst>
      <p:ext uri="{BB962C8B-B14F-4D97-AF65-F5344CB8AC3E}">
        <p14:creationId xmlns:p14="http://schemas.microsoft.com/office/powerpoint/2010/main" val="1546620728"/>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11267"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sp>
        <p:nvSpPr>
          <p:cNvPr id="11268" name="Text Box 4"/>
          <p:cNvSpPr txBox="1">
            <a:spLocks noChangeArrowheads="1"/>
          </p:cNvSpPr>
          <p:nvPr/>
        </p:nvSpPr>
        <p:spPr bwMode="auto">
          <a:xfrm>
            <a:off x="0" y="6477000"/>
            <a:ext cx="4800600" cy="338554"/>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spcBef>
                <a:spcPct val="50000"/>
              </a:spcBef>
            </a:pPr>
            <a:r>
              <a:rPr lang="en-US" sz="1600" b="1" dirty="0" err="1">
                <a:solidFill>
                  <a:schemeClr val="bg1"/>
                </a:solidFill>
                <a:latin typeface="+mn-lt"/>
              </a:rPr>
              <a:t>Marva</a:t>
            </a:r>
            <a:r>
              <a:rPr lang="en-US" sz="1600" b="1" dirty="0">
                <a:solidFill>
                  <a:schemeClr val="bg1"/>
                </a:solidFill>
                <a:latin typeface="+mn-lt"/>
              </a:rPr>
              <a:t> Dawn, </a:t>
            </a:r>
            <a:r>
              <a:rPr lang="en-US" sz="1600" b="1" i="1" dirty="0">
                <a:solidFill>
                  <a:schemeClr val="bg1"/>
                </a:solidFill>
                <a:latin typeface="+mn-lt"/>
              </a:rPr>
              <a:t>The Unnecessary Pastor</a:t>
            </a:r>
            <a:r>
              <a:rPr lang="en-US" sz="1600" b="1" dirty="0">
                <a:solidFill>
                  <a:schemeClr val="bg1"/>
                </a:solidFill>
                <a:latin typeface="+mn-lt"/>
              </a:rPr>
              <a:t>, 237</a:t>
            </a:r>
          </a:p>
        </p:txBody>
      </p:sp>
      <p:sp>
        <p:nvSpPr>
          <p:cNvPr id="11269"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600" b="1" dirty="0">
                <a:solidFill>
                  <a:schemeClr val="bg1"/>
                </a:solidFill>
                <a:latin typeface="+mn-lt"/>
              </a:rPr>
              <a:t>Ephesians 4:4</a:t>
            </a:r>
            <a:endParaRPr lang="en-US" sz="3600" dirty="0">
              <a:latin typeface="+mn-lt"/>
            </a:endParaRPr>
          </a:p>
        </p:txBody>
      </p:sp>
      <p:sp>
        <p:nvSpPr>
          <p:cNvPr id="11270" name="Text Box 6"/>
          <p:cNvSpPr txBox="1">
            <a:spLocks noChangeArrowheads="1"/>
          </p:cNvSpPr>
          <p:nvPr/>
        </p:nvSpPr>
        <p:spPr bwMode="auto">
          <a:xfrm>
            <a:off x="3386138" y="228600"/>
            <a:ext cx="2514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rgbClr val="969696"/>
                </a:solidFill>
                <a:latin typeface="+mn-lt"/>
              </a:rPr>
              <a:t>one Father</a:t>
            </a:r>
          </a:p>
        </p:txBody>
      </p:sp>
      <p:sp>
        <p:nvSpPr>
          <p:cNvPr id="11271"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rgbClr val="969696"/>
                </a:solidFill>
                <a:latin typeface="+mn-lt"/>
              </a:rPr>
              <a:t>above all through all in all</a:t>
            </a:r>
          </a:p>
        </p:txBody>
      </p:sp>
      <p:sp>
        <p:nvSpPr>
          <p:cNvPr id="11272" name="Text Box 8"/>
          <p:cNvSpPr txBox="1">
            <a:spLocks noChangeArrowheads="1"/>
          </p:cNvSpPr>
          <p:nvPr/>
        </p:nvSpPr>
        <p:spPr bwMode="auto">
          <a:xfrm>
            <a:off x="48768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rgbClr val="969696"/>
                </a:solidFill>
                <a:latin typeface="+mn-lt"/>
              </a:rPr>
              <a:t>one Lord</a:t>
            </a:r>
          </a:p>
        </p:txBody>
      </p:sp>
      <p:sp>
        <p:nvSpPr>
          <p:cNvPr id="11273"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one  body</a:t>
            </a:r>
          </a:p>
        </p:txBody>
      </p:sp>
      <p:sp>
        <p:nvSpPr>
          <p:cNvPr id="11274"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   one Spirit    </a:t>
            </a:r>
          </a:p>
        </p:txBody>
      </p:sp>
      <p:sp>
        <p:nvSpPr>
          <p:cNvPr id="11275" name="Text Box 11"/>
          <p:cNvSpPr txBox="1">
            <a:spLocks noChangeArrowheads="1"/>
          </p:cNvSpPr>
          <p:nvPr/>
        </p:nvSpPr>
        <p:spPr bwMode="auto">
          <a:xfrm>
            <a:off x="6629400" y="3276600"/>
            <a:ext cx="2133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600" b="1" dirty="0">
                <a:solidFill>
                  <a:srgbClr val="969696"/>
                </a:solidFill>
                <a:latin typeface="+mn-lt"/>
              </a:rPr>
              <a:t>one </a:t>
            </a:r>
          </a:p>
          <a:p>
            <a:pPr algn="r"/>
            <a:r>
              <a:rPr lang="en-US" sz="3600" b="1" dirty="0">
                <a:solidFill>
                  <a:srgbClr val="969696"/>
                </a:solidFill>
                <a:latin typeface="+mn-lt"/>
              </a:rPr>
              <a:t>faith</a:t>
            </a:r>
          </a:p>
        </p:txBody>
      </p:sp>
      <p:sp>
        <p:nvSpPr>
          <p:cNvPr id="11276" name="Text Box 12"/>
          <p:cNvSpPr txBox="1">
            <a:spLocks noChangeArrowheads="1"/>
          </p:cNvSpPr>
          <p:nvPr/>
        </p:nvSpPr>
        <p:spPr bwMode="auto">
          <a:xfrm>
            <a:off x="1295400" y="530225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one hope</a:t>
            </a:r>
          </a:p>
        </p:txBody>
      </p:sp>
      <p:sp>
        <p:nvSpPr>
          <p:cNvPr id="11277" name="Text Box 13"/>
          <p:cNvSpPr txBox="1">
            <a:spLocks noChangeArrowheads="1"/>
          </p:cNvSpPr>
          <p:nvPr/>
        </p:nvSpPr>
        <p:spPr bwMode="auto">
          <a:xfrm>
            <a:off x="5334000" y="5302250"/>
            <a:ext cx="2895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rgbClr val="969696"/>
                </a:solidFill>
                <a:latin typeface="+mn-lt"/>
              </a:rPr>
              <a:t>one </a:t>
            </a:r>
            <a:br>
              <a:rPr lang="en-US" sz="3600" b="1" dirty="0">
                <a:solidFill>
                  <a:srgbClr val="969696"/>
                </a:solidFill>
                <a:latin typeface="+mn-lt"/>
              </a:rPr>
            </a:br>
            <a:r>
              <a:rPr lang="en-US" sz="3600" b="1" dirty="0">
                <a:solidFill>
                  <a:srgbClr val="969696"/>
                </a:solidFill>
                <a:latin typeface="+mn-lt"/>
              </a:rPr>
              <a:t>baptism</a:t>
            </a:r>
          </a:p>
        </p:txBody>
      </p:sp>
      <p:sp>
        <p:nvSpPr>
          <p:cNvPr id="11278" name="AutoShape 14"/>
          <p:cNvSpPr>
            <a:spLocks noChangeArrowheads="1"/>
          </p:cNvSpPr>
          <p:nvPr/>
        </p:nvSpPr>
        <p:spPr bwMode="auto">
          <a:xfrm>
            <a:off x="3549650" y="1489075"/>
            <a:ext cx="2182813" cy="1900238"/>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1279" name="AutoShape 15"/>
          <p:cNvSpPr>
            <a:spLocks noChangeArrowheads="1"/>
          </p:cNvSpPr>
          <p:nvPr/>
        </p:nvSpPr>
        <p:spPr bwMode="auto">
          <a:xfrm flipV="1">
            <a:off x="1298575" y="3402013"/>
            <a:ext cx="2182813" cy="1900237"/>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1280" name="Oval 16"/>
          <p:cNvSpPr>
            <a:spLocks noChangeArrowheads="1"/>
          </p:cNvSpPr>
          <p:nvPr/>
        </p:nvSpPr>
        <p:spPr bwMode="auto">
          <a:xfrm flipV="1">
            <a:off x="4540250" y="13858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1" name="Oval 17"/>
          <p:cNvSpPr>
            <a:spLocks noChangeArrowheads="1"/>
          </p:cNvSpPr>
          <p:nvPr/>
        </p:nvSpPr>
        <p:spPr bwMode="auto">
          <a:xfrm>
            <a:off x="1190625" y="32861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2" name="Oval 18"/>
          <p:cNvSpPr>
            <a:spLocks noChangeArrowheads="1"/>
          </p:cNvSpPr>
          <p:nvPr/>
        </p:nvSpPr>
        <p:spPr bwMode="auto">
          <a:xfrm>
            <a:off x="2287588" y="5203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3" name="Oval 19"/>
          <p:cNvSpPr>
            <a:spLocks noChangeArrowheads="1"/>
          </p:cNvSpPr>
          <p:nvPr/>
        </p:nvSpPr>
        <p:spPr bwMode="auto">
          <a:xfrm>
            <a:off x="3405188" y="33162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4" name="AutoShape 20"/>
          <p:cNvSpPr>
            <a:spLocks noChangeArrowheads="1"/>
          </p:cNvSpPr>
          <p:nvPr/>
        </p:nvSpPr>
        <p:spPr bwMode="auto">
          <a:xfrm flipV="1">
            <a:off x="5716588" y="3402013"/>
            <a:ext cx="2182812"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1285" name="Oval 21"/>
          <p:cNvSpPr>
            <a:spLocks noChangeArrowheads="1"/>
          </p:cNvSpPr>
          <p:nvPr/>
        </p:nvSpPr>
        <p:spPr bwMode="auto">
          <a:xfrm>
            <a:off x="5622925" y="3298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6" name="Oval 22"/>
          <p:cNvSpPr>
            <a:spLocks noChangeArrowheads="1"/>
          </p:cNvSpPr>
          <p:nvPr/>
        </p:nvSpPr>
        <p:spPr bwMode="auto">
          <a:xfrm>
            <a:off x="6719888" y="5203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1287" name="Oval 23"/>
          <p:cNvSpPr>
            <a:spLocks noChangeArrowheads="1"/>
          </p:cNvSpPr>
          <p:nvPr/>
        </p:nvSpPr>
        <p:spPr bwMode="auto">
          <a:xfrm>
            <a:off x="7794625" y="33162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12291"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sp>
        <p:nvSpPr>
          <p:cNvPr id="12292" name="Text Box 4"/>
          <p:cNvSpPr txBox="1">
            <a:spLocks noChangeArrowheads="1"/>
          </p:cNvSpPr>
          <p:nvPr/>
        </p:nvSpPr>
        <p:spPr bwMode="auto">
          <a:xfrm>
            <a:off x="0" y="6477000"/>
            <a:ext cx="41148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1600" b="1">
                <a:solidFill>
                  <a:schemeClr val="bg1"/>
                </a:solidFill>
                <a:latin typeface="+mn-lt"/>
              </a:rPr>
              <a:t>Marva Dawn, </a:t>
            </a:r>
            <a:r>
              <a:rPr lang="en-US" sz="1600" b="1" i="1">
                <a:solidFill>
                  <a:schemeClr val="bg1"/>
                </a:solidFill>
                <a:latin typeface="+mn-lt"/>
              </a:rPr>
              <a:t>The Unnecessary Pastor</a:t>
            </a:r>
            <a:r>
              <a:rPr lang="en-US" sz="1600" b="1">
                <a:solidFill>
                  <a:schemeClr val="bg1"/>
                </a:solidFill>
                <a:latin typeface="+mn-lt"/>
              </a:rPr>
              <a:t>, 237</a:t>
            </a:r>
          </a:p>
        </p:txBody>
      </p:sp>
      <p:sp>
        <p:nvSpPr>
          <p:cNvPr id="12293"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600" b="1">
                <a:solidFill>
                  <a:schemeClr val="bg1"/>
                </a:solidFill>
                <a:latin typeface="+mn-lt"/>
              </a:rPr>
              <a:t>Ephesians 4:5</a:t>
            </a:r>
            <a:endParaRPr lang="en-US" sz="3600">
              <a:latin typeface="+mn-lt"/>
            </a:endParaRPr>
          </a:p>
        </p:txBody>
      </p:sp>
      <p:sp>
        <p:nvSpPr>
          <p:cNvPr id="12294" name="Text Box 6"/>
          <p:cNvSpPr txBox="1">
            <a:spLocks noChangeArrowheads="1"/>
          </p:cNvSpPr>
          <p:nvPr/>
        </p:nvSpPr>
        <p:spPr bwMode="auto">
          <a:xfrm>
            <a:off x="3386138" y="228600"/>
            <a:ext cx="2514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2"/>
                </a:solidFill>
                <a:latin typeface="+mn-lt"/>
              </a:rPr>
              <a:t>one Father</a:t>
            </a:r>
          </a:p>
        </p:txBody>
      </p:sp>
      <p:sp>
        <p:nvSpPr>
          <p:cNvPr id="12295"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2"/>
                </a:solidFill>
                <a:latin typeface="+mn-lt"/>
              </a:rPr>
              <a:t>above all through all in all</a:t>
            </a:r>
          </a:p>
        </p:txBody>
      </p:sp>
      <p:sp>
        <p:nvSpPr>
          <p:cNvPr id="12296" name="Text Box 8"/>
          <p:cNvSpPr txBox="1">
            <a:spLocks noChangeArrowheads="1"/>
          </p:cNvSpPr>
          <p:nvPr/>
        </p:nvSpPr>
        <p:spPr bwMode="auto">
          <a:xfrm>
            <a:off x="48768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chemeClr val="bg1"/>
                </a:solidFill>
                <a:latin typeface="+mn-lt"/>
              </a:rPr>
              <a:t>one Lord</a:t>
            </a:r>
          </a:p>
        </p:txBody>
      </p:sp>
      <p:sp>
        <p:nvSpPr>
          <p:cNvPr id="12297"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2"/>
                </a:solidFill>
                <a:latin typeface="+mn-lt"/>
              </a:rPr>
              <a:t>one  body</a:t>
            </a:r>
          </a:p>
        </p:txBody>
      </p:sp>
      <p:sp>
        <p:nvSpPr>
          <p:cNvPr id="12298"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2"/>
                </a:solidFill>
                <a:latin typeface="+mn-lt"/>
              </a:rPr>
              <a:t>   one Spirit    </a:t>
            </a:r>
          </a:p>
        </p:txBody>
      </p:sp>
      <p:sp>
        <p:nvSpPr>
          <p:cNvPr id="12299" name="Text Box 11"/>
          <p:cNvSpPr txBox="1">
            <a:spLocks noChangeArrowheads="1"/>
          </p:cNvSpPr>
          <p:nvPr/>
        </p:nvSpPr>
        <p:spPr bwMode="auto">
          <a:xfrm>
            <a:off x="6629400" y="3276600"/>
            <a:ext cx="2133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600" b="1" dirty="0">
                <a:solidFill>
                  <a:schemeClr val="bg1"/>
                </a:solidFill>
                <a:latin typeface="+mn-lt"/>
              </a:rPr>
              <a:t>one </a:t>
            </a:r>
          </a:p>
          <a:p>
            <a:pPr algn="r"/>
            <a:r>
              <a:rPr lang="en-US" sz="3600" b="1" dirty="0">
                <a:solidFill>
                  <a:schemeClr val="bg1"/>
                </a:solidFill>
                <a:latin typeface="+mn-lt"/>
              </a:rPr>
              <a:t>faith</a:t>
            </a:r>
          </a:p>
        </p:txBody>
      </p:sp>
      <p:sp>
        <p:nvSpPr>
          <p:cNvPr id="12300" name="Text Box 12"/>
          <p:cNvSpPr txBox="1">
            <a:spLocks noChangeArrowheads="1"/>
          </p:cNvSpPr>
          <p:nvPr/>
        </p:nvSpPr>
        <p:spPr bwMode="auto">
          <a:xfrm>
            <a:off x="1295400" y="530225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2"/>
                </a:solidFill>
                <a:latin typeface="+mn-lt"/>
              </a:rPr>
              <a:t>one hope</a:t>
            </a:r>
          </a:p>
        </p:txBody>
      </p:sp>
      <p:sp>
        <p:nvSpPr>
          <p:cNvPr id="12301" name="Text Box 13"/>
          <p:cNvSpPr txBox="1">
            <a:spLocks noChangeArrowheads="1"/>
          </p:cNvSpPr>
          <p:nvPr/>
        </p:nvSpPr>
        <p:spPr bwMode="auto">
          <a:xfrm>
            <a:off x="5334000" y="5302250"/>
            <a:ext cx="2895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a:t>
            </a:r>
            <a:br>
              <a:rPr lang="en-US" sz="3600" b="1" dirty="0">
                <a:solidFill>
                  <a:schemeClr val="bg1"/>
                </a:solidFill>
                <a:latin typeface="+mn-lt"/>
              </a:rPr>
            </a:br>
            <a:r>
              <a:rPr lang="en-US" sz="3600" b="1" dirty="0">
                <a:solidFill>
                  <a:schemeClr val="bg1"/>
                </a:solidFill>
                <a:latin typeface="+mn-lt"/>
              </a:rPr>
              <a:t>baptism</a:t>
            </a:r>
          </a:p>
        </p:txBody>
      </p:sp>
      <p:sp>
        <p:nvSpPr>
          <p:cNvPr id="12302" name="AutoShape 14"/>
          <p:cNvSpPr>
            <a:spLocks noChangeArrowheads="1"/>
          </p:cNvSpPr>
          <p:nvPr/>
        </p:nvSpPr>
        <p:spPr bwMode="auto">
          <a:xfrm>
            <a:off x="3549650" y="1489075"/>
            <a:ext cx="2182813" cy="1900238"/>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2303" name="AutoShape 15"/>
          <p:cNvSpPr>
            <a:spLocks noChangeArrowheads="1"/>
          </p:cNvSpPr>
          <p:nvPr/>
        </p:nvSpPr>
        <p:spPr bwMode="auto">
          <a:xfrm flipV="1">
            <a:off x="1298575" y="3402013"/>
            <a:ext cx="2182813"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nvGrpSpPr>
          <p:cNvPr id="12304" name="Group 16"/>
          <p:cNvGrpSpPr>
            <a:grpSpLocks/>
          </p:cNvGrpSpPr>
          <p:nvPr/>
        </p:nvGrpSpPr>
        <p:grpSpPr bwMode="auto">
          <a:xfrm>
            <a:off x="1190625" y="1385888"/>
            <a:ext cx="6810375" cy="4024312"/>
            <a:chOff x="2538" y="1632"/>
            <a:chExt cx="2904" cy="1716"/>
          </a:xfrm>
        </p:grpSpPr>
        <p:sp>
          <p:nvSpPr>
            <p:cNvPr id="12305" name="Oval 17"/>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06" name="Oval 18"/>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07" name="Oval 19"/>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08" name="Oval 20"/>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09" name="AutoShape 21"/>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2310" name="Oval 22"/>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11" name="Oval 23"/>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2312" name="Oval 24"/>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eingfaith.files.wordpress.com/2012/05/holy-spirit.jpg"/>
          <p:cNvPicPr>
            <a:picLocks noChangeAspect="1" noChangeArrowheads="1"/>
          </p:cNvPicPr>
          <p:nvPr/>
        </p:nvPicPr>
        <p:blipFill>
          <a:blip r:embed="rId3"/>
          <a:srcRect/>
          <a:stretch>
            <a:fillRect/>
          </a:stretch>
        </p:blipFill>
        <p:spPr bwMode="auto">
          <a:xfrm>
            <a:off x="-1" y="0"/>
            <a:ext cx="9204429" cy="6858000"/>
          </a:xfrm>
          <a:prstGeom prst="rect">
            <a:avLst/>
          </a:prstGeom>
          <a:noFill/>
        </p:spPr>
      </p:pic>
      <p:sp>
        <p:nvSpPr>
          <p:cNvPr id="2" name="Title 1"/>
          <p:cNvSpPr>
            <a:spLocks noGrp="1"/>
          </p:cNvSpPr>
          <p:nvPr>
            <p:ph type="title"/>
          </p:nvPr>
        </p:nvSpPr>
        <p:spPr>
          <a:xfrm>
            <a:off x="2286000" y="0"/>
            <a:ext cx="6858000" cy="2895600"/>
          </a:xfrm>
        </p:spPr>
        <p:txBody>
          <a:bodyPr/>
          <a:lstStyle/>
          <a:p>
            <a:r>
              <a:rPr lang="en-US" sz="4800" b="1" dirty="0">
                <a:solidFill>
                  <a:schemeClr val="bg1"/>
                </a:solidFill>
                <a:effectLst>
                  <a:outerShdw blurRad="38100" dist="38100" dir="2700000" algn="tl">
                    <a:srgbClr val="000000">
                      <a:alpha val="43137"/>
                    </a:srgbClr>
                  </a:outerShdw>
                </a:effectLst>
                <a:latin typeface="+mj-lt"/>
                <a:ea typeface="+mj-ea"/>
                <a:cs typeface="+mj-cs"/>
              </a:rPr>
              <a:t>Evidence that the Spirit is a Person…</a:t>
            </a:r>
            <a:endParaRPr lang="en-US" sz="480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8702803" y="0"/>
            <a:ext cx="355686"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13315"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sp>
        <p:nvSpPr>
          <p:cNvPr id="13316" name="Text Box 4"/>
          <p:cNvSpPr txBox="1">
            <a:spLocks noChangeArrowheads="1"/>
          </p:cNvSpPr>
          <p:nvPr/>
        </p:nvSpPr>
        <p:spPr bwMode="auto">
          <a:xfrm>
            <a:off x="0" y="6477000"/>
            <a:ext cx="41148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1600" b="1">
                <a:solidFill>
                  <a:schemeClr val="bg1"/>
                </a:solidFill>
                <a:latin typeface="+mn-lt"/>
              </a:rPr>
              <a:t>Marva Dawn, </a:t>
            </a:r>
            <a:r>
              <a:rPr lang="en-US" sz="1600" b="1" i="1">
                <a:solidFill>
                  <a:schemeClr val="bg1"/>
                </a:solidFill>
                <a:latin typeface="+mn-lt"/>
              </a:rPr>
              <a:t>The Unnecessary Pastor</a:t>
            </a:r>
            <a:r>
              <a:rPr lang="en-US" sz="1600" b="1">
                <a:solidFill>
                  <a:schemeClr val="bg1"/>
                </a:solidFill>
                <a:latin typeface="+mn-lt"/>
              </a:rPr>
              <a:t>, 237</a:t>
            </a:r>
          </a:p>
        </p:txBody>
      </p:sp>
      <p:sp>
        <p:nvSpPr>
          <p:cNvPr id="13317"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600" b="1">
                <a:solidFill>
                  <a:schemeClr val="bg1"/>
                </a:solidFill>
                <a:latin typeface="+mn-lt"/>
              </a:rPr>
              <a:t>Ephesians 4:6</a:t>
            </a:r>
            <a:endParaRPr lang="en-US" sz="3600">
              <a:latin typeface="+mn-lt"/>
            </a:endParaRPr>
          </a:p>
        </p:txBody>
      </p:sp>
      <p:sp>
        <p:nvSpPr>
          <p:cNvPr id="13318" name="Text Box 6"/>
          <p:cNvSpPr txBox="1">
            <a:spLocks noChangeArrowheads="1"/>
          </p:cNvSpPr>
          <p:nvPr/>
        </p:nvSpPr>
        <p:spPr bwMode="auto">
          <a:xfrm>
            <a:off x="3386138" y="228600"/>
            <a:ext cx="2514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Father</a:t>
            </a:r>
          </a:p>
        </p:txBody>
      </p:sp>
      <p:sp>
        <p:nvSpPr>
          <p:cNvPr id="13319"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above all through all in all</a:t>
            </a:r>
          </a:p>
        </p:txBody>
      </p:sp>
      <p:sp>
        <p:nvSpPr>
          <p:cNvPr id="13320" name="Text Box 8"/>
          <p:cNvSpPr txBox="1">
            <a:spLocks noChangeArrowheads="1"/>
          </p:cNvSpPr>
          <p:nvPr/>
        </p:nvSpPr>
        <p:spPr bwMode="auto">
          <a:xfrm>
            <a:off x="48768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chemeClr val="bg2"/>
                </a:solidFill>
                <a:latin typeface="+mn-lt"/>
              </a:rPr>
              <a:t>one Lord</a:t>
            </a:r>
          </a:p>
        </p:txBody>
      </p:sp>
      <p:sp>
        <p:nvSpPr>
          <p:cNvPr id="13321"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2"/>
                </a:solidFill>
                <a:latin typeface="+mn-lt"/>
              </a:rPr>
              <a:t>one  body</a:t>
            </a:r>
          </a:p>
        </p:txBody>
      </p:sp>
      <p:sp>
        <p:nvSpPr>
          <p:cNvPr id="13322"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2"/>
                </a:solidFill>
                <a:latin typeface="+mn-lt"/>
              </a:rPr>
              <a:t>   one Spirit    </a:t>
            </a:r>
          </a:p>
        </p:txBody>
      </p:sp>
      <p:sp>
        <p:nvSpPr>
          <p:cNvPr id="13323" name="Text Box 11"/>
          <p:cNvSpPr txBox="1">
            <a:spLocks noChangeArrowheads="1"/>
          </p:cNvSpPr>
          <p:nvPr/>
        </p:nvSpPr>
        <p:spPr bwMode="auto">
          <a:xfrm>
            <a:off x="6629400" y="3276600"/>
            <a:ext cx="2133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600" b="1" dirty="0">
                <a:solidFill>
                  <a:schemeClr val="bg2"/>
                </a:solidFill>
                <a:latin typeface="+mn-lt"/>
              </a:rPr>
              <a:t>one </a:t>
            </a:r>
          </a:p>
          <a:p>
            <a:pPr algn="r"/>
            <a:r>
              <a:rPr lang="en-US" sz="3600" b="1" dirty="0">
                <a:solidFill>
                  <a:schemeClr val="bg2"/>
                </a:solidFill>
                <a:latin typeface="+mn-lt"/>
              </a:rPr>
              <a:t>faith</a:t>
            </a:r>
          </a:p>
        </p:txBody>
      </p:sp>
      <p:sp>
        <p:nvSpPr>
          <p:cNvPr id="13324" name="Text Box 12"/>
          <p:cNvSpPr txBox="1">
            <a:spLocks noChangeArrowheads="1"/>
          </p:cNvSpPr>
          <p:nvPr/>
        </p:nvSpPr>
        <p:spPr bwMode="auto">
          <a:xfrm>
            <a:off x="1295400" y="530225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2"/>
                </a:solidFill>
                <a:latin typeface="+mn-lt"/>
              </a:rPr>
              <a:t>one hope</a:t>
            </a:r>
          </a:p>
        </p:txBody>
      </p:sp>
      <p:sp>
        <p:nvSpPr>
          <p:cNvPr id="13325" name="Text Box 13"/>
          <p:cNvSpPr txBox="1">
            <a:spLocks noChangeArrowheads="1"/>
          </p:cNvSpPr>
          <p:nvPr/>
        </p:nvSpPr>
        <p:spPr bwMode="auto">
          <a:xfrm>
            <a:off x="5334000" y="5302250"/>
            <a:ext cx="2895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2"/>
                </a:solidFill>
                <a:latin typeface="+mn-lt"/>
              </a:rPr>
              <a:t>one </a:t>
            </a:r>
            <a:br>
              <a:rPr lang="en-US" sz="3600" b="1" dirty="0">
                <a:solidFill>
                  <a:schemeClr val="bg2"/>
                </a:solidFill>
                <a:latin typeface="+mn-lt"/>
              </a:rPr>
            </a:br>
            <a:r>
              <a:rPr lang="en-US" sz="3600" b="1" dirty="0">
                <a:solidFill>
                  <a:schemeClr val="bg2"/>
                </a:solidFill>
                <a:latin typeface="+mn-lt"/>
              </a:rPr>
              <a:t>baptism</a:t>
            </a:r>
          </a:p>
        </p:txBody>
      </p:sp>
      <p:sp>
        <p:nvSpPr>
          <p:cNvPr id="13326" name="AutoShape 14"/>
          <p:cNvSpPr>
            <a:spLocks noChangeArrowheads="1"/>
          </p:cNvSpPr>
          <p:nvPr/>
        </p:nvSpPr>
        <p:spPr bwMode="auto">
          <a:xfrm>
            <a:off x="3549650" y="1489075"/>
            <a:ext cx="2182813" cy="1900238"/>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3327" name="AutoShape 15"/>
          <p:cNvSpPr>
            <a:spLocks noChangeArrowheads="1"/>
          </p:cNvSpPr>
          <p:nvPr/>
        </p:nvSpPr>
        <p:spPr bwMode="auto">
          <a:xfrm flipV="1">
            <a:off x="1298575" y="3402013"/>
            <a:ext cx="2182813"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3328" name="Oval 16"/>
          <p:cNvSpPr>
            <a:spLocks noChangeArrowheads="1"/>
          </p:cNvSpPr>
          <p:nvPr/>
        </p:nvSpPr>
        <p:spPr bwMode="auto">
          <a:xfrm flipV="1">
            <a:off x="4540250" y="13858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29" name="Oval 17"/>
          <p:cNvSpPr>
            <a:spLocks noChangeArrowheads="1"/>
          </p:cNvSpPr>
          <p:nvPr/>
        </p:nvSpPr>
        <p:spPr bwMode="auto">
          <a:xfrm>
            <a:off x="1190625" y="32861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30" name="Oval 18"/>
          <p:cNvSpPr>
            <a:spLocks noChangeArrowheads="1"/>
          </p:cNvSpPr>
          <p:nvPr/>
        </p:nvSpPr>
        <p:spPr bwMode="auto">
          <a:xfrm>
            <a:off x="2287588" y="5203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31" name="Oval 19"/>
          <p:cNvSpPr>
            <a:spLocks noChangeArrowheads="1"/>
          </p:cNvSpPr>
          <p:nvPr/>
        </p:nvSpPr>
        <p:spPr bwMode="auto">
          <a:xfrm>
            <a:off x="3405188" y="33162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32" name="AutoShape 20"/>
          <p:cNvSpPr>
            <a:spLocks noChangeArrowheads="1"/>
          </p:cNvSpPr>
          <p:nvPr/>
        </p:nvSpPr>
        <p:spPr bwMode="auto">
          <a:xfrm flipV="1">
            <a:off x="5716588" y="3402013"/>
            <a:ext cx="2182812" cy="1900237"/>
          </a:xfrm>
          <a:prstGeom prst="triangle">
            <a:avLst>
              <a:gd name="adj" fmla="val 50000"/>
            </a:avLst>
          </a:prstGeom>
          <a:noFill/>
          <a:ln w="76200">
            <a:solidFill>
              <a:schemeClr val="bg2"/>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3333" name="Oval 21"/>
          <p:cNvSpPr>
            <a:spLocks noChangeArrowheads="1"/>
          </p:cNvSpPr>
          <p:nvPr/>
        </p:nvSpPr>
        <p:spPr bwMode="auto">
          <a:xfrm>
            <a:off x="5622925" y="3298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34" name="Oval 22"/>
          <p:cNvSpPr>
            <a:spLocks noChangeArrowheads="1"/>
          </p:cNvSpPr>
          <p:nvPr/>
        </p:nvSpPr>
        <p:spPr bwMode="auto">
          <a:xfrm>
            <a:off x="6719888" y="5203825"/>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3335" name="Oval 23"/>
          <p:cNvSpPr>
            <a:spLocks noChangeArrowheads="1"/>
          </p:cNvSpPr>
          <p:nvPr/>
        </p:nvSpPr>
        <p:spPr bwMode="auto">
          <a:xfrm>
            <a:off x="7794625" y="3316288"/>
            <a:ext cx="206375" cy="206375"/>
          </a:xfrm>
          <a:prstGeom prst="ellipse">
            <a:avLst/>
          </a:prstGeom>
          <a:solidFill>
            <a:schemeClr val="tx1"/>
          </a:solidFill>
          <a:ln w="9525">
            <a:noFill/>
            <a:round/>
            <a:headEnd/>
            <a:tailEnd/>
          </a:ln>
          <a:effectLst/>
        </p:spPr>
        <p:txBody>
          <a:bodyPr wrap="none" anchor="ctr"/>
          <a:lstStyle/>
          <a:p>
            <a:endParaRPr lang="en-US">
              <a:latin typeface="+mn-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14339"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sp>
        <p:nvSpPr>
          <p:cNvPr id="14340" name="Text Box 4"/>
          <p:cNvSpPr txBox="1">
            <a:spLocks noChangeArrowheads="1"/>
          </p:cNvSpPr>
          <p:nvPr/>
        </p:nvSpPr>
        <p:spPr bwMode="auto">
          <a:xfrm>
            <a:off x="0" y="6477000"/>
            <a:ext cx="41148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1600" b="1">
                <a:solidFill>
                  <a:schemeClr val="bg1"/>
                </a:solidFill>
                <a:latin typeface="+mn-lt"/>
              </a:rPr>
              <a:t>Marva Dawn, </a:t>
            </a:r>
            <a:r>
              <a:rPr lang="en-US" sz="1600" b="1" i="1">
                <a:solidFill>
                  <a:schemeClr val="bg1"/>
                </a:solidFill>
                <a:latin typeface="+mn-lt"/>
              </a:rPr>
              <a:t>The Unnecessary Pastor</a:t>
            </a:r>
            <a:r>
              <a:rPr lang="en-US" sz="1600" b="1">
                <a:solidFill>
                  <a:schemeClr val="bg1"/>
                </a:solidFill>
                <a:latin typeface="+mn-lt"/>
              </a:rPr>
              <a:t>, p. 237</a:t>
            </a:r>
          </a:p>
        </p:txBody>
      </p:sp>
      <p:sp>
        <p:nvSpPr>
          <p:cNvPr id="14341"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600" b="1">
                <a:solidFill>
                  <a:schemeClr val="bg1"/>
                </a:solidFill>
                <a:latin typeface="+mn-lt"/>
              </a:rPr>
              <a:t>Ephesians 4:4-6</a:t>
            </a:r>
            <a:endParaRPr lang="en-US" sz="3600">
              <a:latin typeface="+mn-lt"/>
            </a:endParaRPr>
          </a:p>
        </p:txBody>
      </p:sp>
      <p:sp>
        <p:nvSpPr>
          <p:cNvPr id="14342" name="Text Box 6"/>
          <p:cNvSpPr txBox="1">
            <a:spLocks noChangeArrowheads="1"/>
          </p:cNvSpPr>
          <p:nvPr/>
        </p:nvSpPr>
        <p:spPr bwMode="auto">
          <a:xfrm>
            <a:off x="3386138" y="228600"/>
            <a:ext cx="2514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a:t>
            </a:r>
            <a:r>
              <a:rPr lang="en-US" sz="3600" b="1" dirty="0">
                <a:solidFill>
                  <a:srgbClr val="FFFF00"/>
                </a:solidFill>
                <a:latin typeface="+mn-lt"/>
              </a:rPr>
              <a:t>Father</a:t>
            </a:r>
          </a:p>
        </p:txBody>
      </p:sp>
      <p:sp>
        <p:nvSpPr>
          <p:cNvPr id="14343"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above all through all in all</a:t>
            </a:r>
          </a:p>
        </p:txBody>
      </p:sp>
      <p:sp>
        <p:nvSpPr>
          <p:cNvPr id="14344" name="Text Box 8"/>
          <p:cNvSpPr txBox="1">
            <a:spLocks noChangeArrowheads="1"/>
          </p:cNvSpPr>
          <p:nvPr/>
        </p:nvSpPr>
        <p:spPr bwMode="auto">
          <a:xfrm>
            <a:off x="48768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chemeClr val="bg1"/>
                </a:solidFill>
                <a:latin typeface="+mn-lt"/>
              </a:rPr>
              <a:t>one </a:t>
            </a:r>
            <a:r>
              <a:rPr lang="en-US" sz="3600" b="1" dirty="0">
                <a:solidFill>
                  <a:srgbClr val="FFFF00"/>
                </a:solidFill>
                <a:latin typeface="+mn-lt"/>
              </a:rPr>
              <a:t>Lord</a:t>
            </a:r>
          </a:p>
        </p:txBody>
      </p:sp>
      <p:sp>
        <p:nvSpPr>
          <p:cNvPr id="14345"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one  body</a:t>
            </a:r>
          </a:p>
        </p:txBody>
      </p:sp>
      <p:sp>
        <p:nvSpPr>
          <p:cNvPr id="14346"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   one </a:t>
            </a:r>
            <a:r>
              <a:rPr lang="en-US" sz="3600" b="1">
                <a:solidFill>
                  <a:srgbClr val="FFFF00"/>
                </a:solidFill>
                <a:latin typeface="+mn-lt"/>
              </a:rPr>
              <a:t>Spirit  </a:t>
            </a:r>
            <a:r>
              <a:rPr lang="en-US" sz="3600" b="1">
                <a:solidFill>
                  <a:schemeClr val="bg1"/>
                </a:solidFill>
                <a:latin typeface="+mn-lt"/>
              </a:rPr>
              <a:t>  </a:t>
            </a:r>
          </a:p>
        </p:txBody>
      </p:sp>
      <p:sp>
        <p:nvSpPr>
          <p:cNvPr id="14347" name="Text Box 11"/>
          <p:cNvSpPr txBox="1">
            <a:spLocks noChangeArrowheads="1"/>
          </p:cNvSpPr>
          <p:nvPr/>
        </p:nvSpPr>
        <p:spPr bwMode="auto">
          <a:xfrm>
            <a:off x="6629400" y="3276600"/>
            <a:ext cx="2133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600" b="1" dirty="0">
                <a:solidFill>
                  <a:schemeClr val="bg1"/>
                </a:solidFill>
                <a:latin typeface="+mn-lt"/>
              </a:rPr>
              <a:t>one </a:t>
            </a:r>
          </a:p>
          <a:p>
            <a:pPr algn="r"/>
            <a:r>
              <a:rPr lang="en-US" sz="3600" b="1" dirty="0">
                <a:solidFill>
                  <a:schemeClr val="bg1"/>
                </a:solidFill>
                <a:latin typeface="+mn-lt"/>
              </a:rPr>
              <a:t>faith</a:t>
            </a:r>
          </a:p>
        </p:txBody>
      </p:sp>
      <p:sp>
        <p:nvSpPr>
          <p:cNvPr id="14348" name="Text Box 12"/>
          <p:cNvSpPr txBox="1">
            <a:spLocks noChangeArrowheads="1"/>
          </p:cNvSpPr>
          <p:nvPr/>
        </p:nvSpPr>
        <p:spPr bwMode="auto">
          <a:xfrm>
            <a:off x="1295400" y="530225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one hope</a:t>
            </a:r>
          </a:p>
        </p:txBody>
      </p:sp>
      <p:sp>
        <p:nvSpPr>
          <p:cNvPr id="14349" name="Text Box 13"/>
          <p:cNvSpPr txBox="1">
            <a:spLocks noChangeArrowheads="1"/>
          </p:cNvSpPr>
          <p:nvPr/>
        </p:nvSpPr>
        <p:spPr bwMode="auto">
          <a:xfrm>
            <a:off x="5334000" y="5302250"/>
            <a:ext cx="2895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a:t>
            </a:r>
            <a:br>
              <a:rPr lang="en-US" sz="3600" b="1" dirty="0">
                <a:solidFill>
                  <a:schemeClr val="bg1"/>
                </a:solidFill>
                <a:latin typeface="+mn-lt"/>
              </a:rPr>
            </a:br>
            <a:r>
              <a:rPr lang="en-US" sz="3600" b="1" dirty="0">
                <a:solidFill>
                  <a:schemeClr val="bg1"/>
                </a:solidFill>
                <a:latin typeface="+mn-lt"/>
              </a:rPr>
              <a:t>baptism</a:t>
            </a:r>
          </a:p>
        </p:txBody>
      </p:sp>
      <p:grpSp>
        <p:nvGrpSpPr>
          <p:cNvPr id="14350" name="Group 14"/>
          <p:cNvGrpSpPr>
            <a:grpSpLocks/>
          </p:cNvGrpSpPr>
          <p:nvPr/>
        </p:nvGrpSpPr>
        <p:grpSpPr bwMode="auto">
          <a:xfrm>
            <a:off x="1190625" y="1385888"/>
            <a:ext cx="6810375" cy="4024312"/>
            <a:chOff x="2538" y="1632"/>
            <a:chExt cx="2904" cy="1716"/>
          </a:xfrm>
        </p:grpSpPr>
        <p:sp>
          <p:nvSpPr>
            <p:cNvPr id="14351"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4352"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nvGrpSpPr>
            <p:cNvPr id="14353" name="Group 17"/>
            <p:cNvGrpSpPr>
              <a:grpSpLocks/>
            </p:cNvGrpSpPr>
            <p:nvPr/>
          </p:nvGrpSpPr>
          <p:grpSpPr bwMode="auto">
            <a:xfrm>
              <a:off x="2538" y="1632"/>
              <a:ext cx="2904" cy="1716"/>
              <a:chOff x="2538" y="1632"/>
              <a:chExt cx="2904" cy="1716"/>
            </a:xfrm>
          </p:grpSpPr>
          <p:sp>
            <p:nvSpPr>
              <p:cNvPr id="14354" name="Oval 18"/>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5" name="Oval 19"/>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6" name="Oval 20"/>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7" name="Oval 21"/>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8"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4359" name="Oval 23"/>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60" name="Oval 24"/>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61" name="Oval 25"/>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grpSp>
      </p:grpSp>
    </p:spTree>
    <p:extLst>
      <p:ext uri="{BB962C8B-B14F-4D97-AF65-F5344CB8AC3E}">
        <p14:creationId xmlns:p14="http://schemas.microsoft.com/office/powerpoint/2010/main" val="21459221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14339" name="Rectangle 3"/>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sp>
        <p:nvSpPr>
          <p:cNvPr id="14340" name="Text Box 4"/>
          <p:cNvSpPr txBox="1">
            <a:spLocks noChangeArrowheads="1"/>
          </p:cNvSpPr>
          <p:nvPr/>
        </p:nvSpPr>
        <p:spPr bwMode="auto">
          <a:xfrm>
            <a:off x="0" y="6477000"/>
            <a:ext cx="41148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1600" b="1">
                <a:solidFill>
                  <a:schemeClr val="bg1"/>
                </a:solidFill>
                <a:latin typeface="+mn-lt"/>
              </a:rPr>
              <a:t>Marva Dawn, </a:t>
            </a:r>
            <a:r>
              <a:rPr lang="en-US" sz="1600" b="1" i="1">
                <a:solidFill>
                  <a:schemeClr val="bg1"/>
                </a:solidFill>
                <a:latin typeface="+mn-lt"/>
              </a:rPr>
              <a:t>The Unnecessary Pastor</a:t>
            </a:r>
            <a:r>
              <a:rPr lang="en-US" sz="1600" b="1">
                <a:solidFill>
                  <a:schemeClr val="bg1"/>
                </a:solidFill>
                <a:latin typeface="+mn-lt"/>
              </a:rPr>
              <a:t>, p. 237</a:t>
            </a:r>
          </a:p>
        </p:txBody>
      </p:sp>
      <p:sp>
        <p:nvSpPr>
          <p:cNvPr id="14341" name="Text Box 5"/>
          <p:cNvSpPr txBox="1">
            <a:spLocks noChangeArrowheads="1"/>
          </p:cNvSpPr>
          <p:nvPr/>
        </p:nvSpPr>
        <p:spPr bwMode="auto">
          <a:xfrm>
            <a:off x="152400" y="44450"/>
            <a:ext cx="48006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600" b="1">
                <a:solidFill>
                  <a:schemeClr val="bg1"/>
                </a:solidFill>
                <a:latin typeface="+mn-lt"/>
              </a:rPr>
              <a:t>Ephesians 4:4-6</a:t>
            </a:r>
            <a:endParaRPr lang="en-US" sz="3600">
              <a:latin typeface="+mn-lt"/>
            </a:endParaRPr>
          </a:p>
        </p:txBody>
      </p:sp>
      <p:sp>
        <p:nvSpPr>
          <p:cNvPr id="14342" name="Text Box 6"/>
          <p:cNvSpPr txBox="1">
            <a:spLocks noChangeArrowheads="1"/>
          </p:cNvSpPr>
          <p:nvPr/>
        </p:nvSpPr>
        <p:spPr bwMode="auto">
          <a:xfrm>
            <a:off x="3386138" y="228600"/>
            <a:ext cx="2514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a:t>
            </a:r>
            <a:r>
              <a:rPr lang="en-US" sz="3600" b="1" dirty="0">
                <a:solidFill>
                  <a:srgbClr val="FFFF00"/>
                </a:solidFill>
                <a:latin typeface="+mn-lt"/>
              </a:rPr>
              <a:t>Father</a:t>
            </a:r>
          </a:p>
        </p:txBody>
      </p:sp>
      <p:sp>
        <p:nvSpPr>
          <p:cNvPr id="14343" name="Text Box 7"/>
          <p:cNvSpPr txBox="1">
            <a:spLocks noChangeArrowheads="1"/>
          </p:cNvSpPr>
          <p:nvPr/>
        </p:nvSpPr>
        <p:spPr bwMode="auto">
          <a:xfrm>
            <a:off x="6019800" y="304800"/>
            <a:ext cx="2362200" cy="17399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chemeClr val="bg1"/>
                </a:solidFill>
                <a:latin typeface="+mn-lt"/>
              </a:rPr>
              <a:t>above all through all in all</a:t>
            </a:r>
          </a:p>
        </p:txBody>
      </p:sp>
      <p:sp>
        <p:nvSpPr>
          <p:cNvPr id="14344" name="Text Box 8"/>
          <p:cNvSpPr txBox="1">
            <a:spLocks noChangeArrowheads="1"/>
          </p:cNvSpPr>
          <p:nvPr/>
        </p:nvSpPr>
        <p:spPr bwMode="auto">
          <a:xfrm>
            <a:off x="48768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dirty="0">
                <a:solidFill>
                  <a:schemeClr val="bg1"/>
                </a:solidFill>
                <a:latin typeface="+mn-lt"/>
              </a:rPr>
              <a:t>one </a:t>
            </a:r>
            <a:r>
              <a:rPr lang="en-US" sz="3600" b="1" dirty="0">
                <a:solidFill>
                  <a:srgbClr val="FFFF00"/>
                </a:solidFill>
                <a:latin typeface="+mn-lt"/>
              </a:rPr>
              <a:t>Lord</a:t>
            </a:r>
          </a:p>
        </p:txBody>
      </p:sp>
      <p:sp>
        <p:nvSpPr>
          <p:cNvPr id="14345" name="Text Box 9"/>
          <p:cNvSpPr txBox="1">
            <a:spLocks noChangeArrowheads="1"/>
          </p:cNvSpPr>
          <p:nvPr/>
        </p:nvSpPr>
        <p:spPr bwMode="auto">
          <a:xfrm>
            <a:off x="457200" y="3276600"/>
            <a:ext cx="15240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one  body</a:t>
            </a:r>
          </a:p>
        </p:txBody>
      </p:sp>
      <p:sp>
        <p:nvSpPr>
          <p:cNvPr id="14346" name="Text Box 10"/>
          <p:cNvSpPr txBox="1">
            <a:spLocks noChangeArrowheads="1"/>
          </p:cNvSpPr>
          <p:nvPr/>
        </p:nvSpPr>
        <p:spPr bwMode="auto">
          <a:xfrm>
            <a:off x="3124200" y="3276600"/>
            <a:ext cx="18288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600" b="1">
                <a:solidFill>
                  <a:schemeClr val="bg1"/>
                </a:solidFill>
                <a:latin typeface="+mn-lt"/>
              </a:rPr>
              <a:t>   one </a:t>
            </a:r>
            <a:r>
              <a:rPr lang="en-US" sz="3600" b="1">
                <a:solidFill>
                  <a:srgbClr val="FFFF00"/>
                </a:solidFill>
                <a:latin typeface="+mn-lt"/>
              </a:rPr>
              <a:t>Spirit  </a:t>
            </a:r>
            <a:r>
              <a:rPr lang="en-US" sz="3600" b="1">
                <a:solidFill>
                  <a:schemeClr val="bg1"/>
                </a:solidFill>
                <a:latin typeface="+mn-lt"/>
              </a:rPr>
              <a:t>  </a:t>
            </a:r>
          </a:p>
        </p:txBody>
      </p:sp>
      <p:sp>
        <p:nvSpPr>
          <p:cNvPr id="14347" name="Text Box 11"/>
          <p:cNvSpPr txBox="1">
            <a:spLocks noChangeArrowheads="1"/>
          </p:cNvSpPr>
          <p:nvPr/>
        </p:nvSpPr>
        <p:spPr bwMode="auto">
          <a:xfrm>
            <a:off x="6629400" y="3276600"/>
            <a:ext cx="2133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600" b="1" dirty="0">
                <a:solidFill>
                  <a:schemeClr val="bg1"/>
                </a:solidFill>
                <a:latin typeface="+mn-lt"/>
              </a:rPr>
              <a:t>one </a:t>
            </a:r>
          </a:p>
          <a:p>
            <a:pPr algn="r"/>
            <a:r>
              <a:rPr lang="en-US" sz="3600" b="1" dirty="0">
                <a:solidFill>
                  <a:schemeClr val="bg1"/>
                </a:solidFill>
                <a:latin typeface="+mn-lt"/>
              </a:rPr>
              <a:t>faith</a:t>
            </a:r>
          </a:p>
        </p:txBody>
      </p:sp>
      <p:sp>
        <p:nvSpPr>
          <p:cNvPr id="14348" name="Text Box 12"/>
          <p:cNvSpPr txBox="1">
            <a:spLocks noChangeArrowheads="1"/>
          </p:cNvSpPr>
          <p:nvPr/>
        </p:nvSpPr>
        <p:spPr bwMode="auto">
          <a:xfrm>
            <a:off x="1295400" y="5302250"/>
            <a:ext cx="2133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one hope</a:t>
            </a:r>
          </a:p>
        </p:txBody>
      </p:sp>
      <p:sp>
        <p:nvSpPr>
          <p:cNvPr id="14349" name="Text Box 13"/>
          <p:cNvSpPr txBox="1">
            <a:spLocks noChangeArrowheads="1"/>
          </p:cNvSpPr>
          <p:nvPr/>
        </p:nvSpPr>
        <p:spPr bwMode="auto">
          <a:xfrm>
            <a:off x="5334000" y="5302250"/>
            <a:ext cx="2895600" cy="1200329"/>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dirty="0">
                <a:solidFill>
                  <a:schemeClr val="bg1"/>
                </a:solidFill>
                <a:latin typeface="+mn-lt"/>
              </a:rPr>
              <a:t>one </a:t>
            </a:r>
            <a:br>
              <a:rPr lang="en-US" sz="3600" b="1" dirty="0">
                <a:solidFill>
                  <a:schemeClr val="bg1"/>
                </a:solidFill>
                <a:latin typeface="+mn-lt"/>
              </a:rPr>
            </a:br>
            <a:r>
              <a:rPr lang="en-US" sz="3600" b="1" dirty="0">
                <a:solidFill>
                  <a:schemeClr val="bg1"/>
                </a:solidFill>
                <a:latin typeface="+mn-lt"/>
              </a:rPr>
              <a:t>baptism</a:t>
            </a:r>
          </a:p>
        </p:txBody>
      </p:sp>
      <p:grpSp>
        <p:nvGrpSpPr>
          <p:cNvPr id="14350" name="Group 14"/>
          <p:cNvGrpSpPr>
            <a:grpSpLocks/>
          </p:cNvGrpSpPr>
          <p:nvPr/>
        </p:nvGrpSpPr>
        <p:grpSpPr bwMode="auto">
          <a:xfrm>
            <a:off x="1190625" y="1385888"/>
            <a:ext cx="6810375" cy="4024312"/>
            <a:chOff x="2538" y="1632"/>
            <a:chExt cx="2904" cy="1716"/>
          </a:xfrm>
        </p:grpSpPr>
        <p:sp>
          <p:nvSpPr>
            <p:cNvPr id="14351"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4352"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nvGrpSpPr>
            <p:cNvPr id="14353" name="Group 17"/>
            <p:cNvGrpSpPr>
              <a:grpSpLocks/>
            </p:cNvGrpSpPr>
            <p:nvPr/>
          </p:nvGrpSpPr>
          <p:grpSpPr bwMode="auto">
            <a:xfrm>
              <a:off x="2538" y="1632"/>
              <a:ext cx="2904" cy="1716"/>
              <a:chOff x="2538" y="1632"/>
              <a:chExt cx="2904" cy="1716"/>
            </a:xfrm>
          </p:grpSpPr>
          <p:sp>
            <p:nvSpPr>
              <p:cNvPr id="14354" name="Oval 18"/>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5" name="Oval 19"/>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6" name="Oval 20"/>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7" name="Oval 21"/>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58"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14359" name="Oval 23"/>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60" name="Oval 24"/>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sp>
            <p:nvSpPr>
              <p:cNvPr id="14361" name="Oval 25"/>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endParaRPr lang="en-US">
                  <a:latin typeface="+mn-lt"/>
                </a:endParaRPr>
              </a:p>
            </p:txBody>
          </p:sp>
        </p:grpSp>
      </p:grpSp>
      <p:sp>
        <p:nvSpPr>
          <p:cNvPr id="2" name="Text Box 7">
            <a:extLst>
              <a:ext uri="{FF2B5EF4-FFF2-40B4-BE49-F238E27FC236}">
                <a16:creationId xmlns:a16="http://schemas.microsoft.com/office/drawing/2014/main" id="{BC836A74-B496-289C-491C-985C2983D81D}"/>
              </a:ext>
            </a:extLst>
          </p:cNvPr>
          <p:cNvSpPr txBox="1">
            <a:spLocks noChangeArrowheads="1"/>
          </p:cNvSpPr>
          <p:nvPr/>
        </p:nvSpPr>
        <p:spPr bwMode="auto">
          <a:xfrm>
            <a:off x="3962884" y="2384643"/>
            <a:ext cx="1313482"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3600" b="1" dirty="0">
                <a:solidFill>
                  <a:schemeClr val="bg1"/>
                </a:solidFill>
                <a:latin typeface="+mn-lt"/>
              </a:rPr>
              <a:t>v. 6</a:t>
            </a:r>
          </a:p>
        </p:txBody>
      </p:sp>
      <p:sp>
        <p:nvSpPr>
          <p:cNvPr id="3" name="Text Box 7">
            <a:extLst>
              <a:ext uri="{FF2B5EF4-FFF2-40B4-BE49-F238E27FC236}">
                <a16:creationId xmlns:a16="http://schemas.microsoft.com/office/drawing/2014/main" id="{3582EE25-7730-A01A-0E29-942D211280E5}"/>
              </a:ext>
            </a:extLst>
          </p:cNvPr>
          <p:cNvSpPr txBox="1">
            <a:spLocks noChangeArrowheads="1"/>
          </p:cNvSpPr>
          <p:nvPr/>
        </p:nvSpPr>
        <p:spPr bwMode="auto">
          <a:xfrm>
            <a:off x="6132647" y="3655504"/>
            <a:ext cx="1313482"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3600" b="1" dirty="0">
                <a:solidFill>
                  <a:schemeClr val="bg1"/>
                </a:solidFill>
                <a:latin typeface="+mn-lt"/>
              </a:rPr>
              <a:t>v. 5</a:t>
            </a:r>
          </a:p>
        </p:txBody>
      </p:sp>
      <p:sp>
        <p:nvSpPr>
          <p:cNvPr id="4" name="Text Box 7">
            <a:extLst>
              <a:ext uri="{FF2B5EF4-FFF2-40B4-BE49-F238E27FC236}">
                <a16:creationId xmlns:a16="http://schemas.microsoft.com/office/drawing/2014/main" id="{841A2CA9-4BF8-C6C4-2D0A-2058DF42B855}"/>
              </a:ext>
            </a:extLst>
          </p:cNvPr>
          <p:cNvSpPr txBox="1">
            <a:spLocks noChangeArrowheads="1"/>
          </p:cNvSpPr>
          <p:nvPr/>
        </p:nvSpPr>
        <p:spPr bwMode="auto">
          <a:xfrm>
            <a:off x="1746627" y="3578013"/>
            <a:ext cx="1313482" cy="646331"/>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sz="3600" b="1" dirty="0">
                <a:solidFill>
                  <a:schemeClr val="bg1"/>
                </a:solidFill>
                <a:latin typeface="+mn-lt"/>
              </a:rPr>
              <a:t>v. 4</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400">
              <a:latin typeface="+mn-lt"/>
            </a:endParaRPr>
          </a:p>
        </p:txBody>
      </p:sp>
      <p:grpSp>
        <p:nvGrpSpPr>
          <p:cNvPr id="15363" name="Group 3"/>
          <p:cNvGrpSpPr>
            <a:grpSpLocks/>
          </p:cNvGrpSpPr>
          <p:nvPr/>
        </p:nvGrpSpPr>
        <p:grpSpPr bwMode="auto">
          <a:xfrm>
            <a:off x="-53975" y="0"/>
            <a:ext cx="9350375" cy="7031038"/>
            <a:chOff x="-34" y="0"/>
            <a:chExt cx="5890" cy="4429"/>
          </a:xfrm>
        </p:grpSpPr>
        <p:sp>
          <p:nvSpPr>
            <p:cNvPr id="1536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400">
                <a:latin typeface="+mn-lt"/>
              </a:endParaRPr>
            </a:p>
          </p:txBody>
        </p:sp>
        <p:sp>
          <p:nvSpPr>
            <p:cNvPr id="1536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400">
                <a:latin typeface="+mn-lt"/>
              </a:endParaRPr>
            </a:p>
          </p:txBody>
        </p:sp>
      </p:grpSp>
      <p:sp>
        <p:nvSpPr>
          <p:cNvPr id="15366" name="Text Box 6"/>
          <p:cNvSpPr txBox="1">
            <a:spLocks noChangeArrowheads="1"/>
          </p:cNvSpPr>
          <p:nvPr/>
        </p:nvSpPr>
        <p:spPr bwMode="auto">
          <a:xfrm>
            <a:off x="3581400" y="381000"/>
            <a:ext cx="5562600" cy="369332"/>
          </a:xfrm>
          <a:prstGeom prst="rect">
            <a:avLst/>
          </a:prstGeom>
          <a:noFill/>
          <a:ln w="9525">
            <a:noFill/>
            <a:miter lim="800000"/>
            <a:headEnd/>
            <a:tailEnd/>
          </a:ln>
          <a:effectLst/>
        </p:spPr>
        <p:txBody>
          <a:bodyPr>
            <a:spAutoFit/>
          </a:bodyPr>
          <a:lstStyle/>
          <a:p>
            <a:pPr>
              <a:spcBef>
                <a:spcPct val="50000"/>
              </a:spcBef>
              <a:buFontTx/>
              <a:buChar char="•"/>
            </a:pPr>
            <a:endParaRPr lang="en-US">
              <a:latin typeface="+mn-lt"/>
            </a:endParaRPr>
          </a:p>
        </p:txBody>
      </p:sp>
      <p:sp>
        <p:nvSpPr>
          <p:cNvPr id="15367" name="Text Box 7"/>
          <p:cNvSpPr txBox="1">
            <a:spLocks noChangeArrowheads="1"/>
          </p:cNvSpPr>
          <p:nvPr/>
        </p:nvSpPr>
        <p:spPr bwMode="auto">
          <a:xfrm>
            <a:off x="152400" y="6065838"/>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dirty="0">
                <a:solidFill>
                  <a:schemeClr val="bg1"/>
                </a:solidFill>
                <a:latin typeface="+mn-lt"/>
              </a:rPr>
              <a:t>Matthew 3:16-17 (NIV)</a:t>
            </a:r>
          </a:p>
        </p:txBody>
      </p:sp>
      <p:sp>
        <p:nvSpPr>
          <p:cNvPr id="15368"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400">
              <a:latin typeface="+mn-lt"/>
            </a:endParaRPr>
          </a:p>
        </p:txBody>
      </p:sp>
      <p:sp>
        <p:nvSpPr>
          <p:cNvPr id="15369" name="Text Box 9"/>
          <p:cNvSpPr txBox="1">
            <a:spLocks noChangeArrowheads="1"/>
          </p:cNvSpPr>
          <p:nvPr/>
        </p:nvSpPr>
        <p:spPr bwMode="auto">
          <a:xfrm>
            <a:off x="152400" y="0"/>
            <a:ext cx="9144000" cy="5078313"/>
          </a:xfrm>
          <a:prstGeom prst="rect">
            <a:avLst/>
          </a:prstGeom>
          <a:noFill/>
          <a:ln w="9525">
            <a:noFill/>
            <a:miter lim="800000"/>
            <a:headEnd/>
            <a:tailEnd/>
          </a:ln>
          <a:effectLst>
            <a:outerShdw dist="35921" dir="2700000" algn="ctr" rotWithShape="0">
              <a:schemeClr val="tx1"/>
            </a:outerShdw>
          </a:effectLst>
        </p:spPr>
        <p:txBody>
          <a:bodyPr wrap="square">
            <a:spAutoFit/>
          </a:bodyPr>
          <a:lstStyle/>
          <a:p>
            <a:r>
              <a:rPr lang="en-US" sz="3600" b="1" i="1" dirty="0">
                <a:solidFill>
                  <a:schemeClr val="bg1"/>
                </a:solidFill>
                <a:latin typeface="+mn-lt"/>
              </a:rPr>
              <a:t>As soon as </a:t>
            </a:r>
            <a:r>
              <a:rPr lang="en-US" sz="3600" b="1" i="1" dirty="0">
                <a:solidFill>
                  <a:srgbClr val="FFFF00"/>
                </a:solidFill>
                <a:latin typeface="+mn-lt"/>
              </a:rPr>
              <a:t>Jesus</a:t>
            </a:r>
            <a:r>
              <a:rPr lang="en-US" sz="3600" b="1" i="1" dirty="0">
                <a:solidFill>
                  <a:schemeClr val="bg1"/>
                </a:solidFill>
                <a:latin typeface="+mn-lt"/>
              </a:rPr>
              <a:t> was baptized, </a:t>
            </a:r>
          </a:p>
          <a:p>
            <a:r>
              <a:rPr lang="en-US" sz="3600" b="1" i="1" dirty="0">
                <a:solidFill>
                  <a:schemeClr val="bg1"/>
                </a:solidFill>
                <a:latin typeface="+mn-lt"/>
              </a:rPr>
              <a:t>he went up out of the water. </a:t>
            </a:r>
          </a:p>
          <a:p>
            <a:r>
              <a:rPr lang="en-US" sz="3600" b="1" i="1" dirty="0">
                <a:solidFill>
                  <a:schemeClr val="bg1"/>
                </a:solidFill>
                <a:latin typeface="+mn-lt"/>
              </a:rPr>
              <a:t>At that moment heaven was opened, </a:t>
            </a:r>
          </a:p>
          <a:p>
            <a:r>
              <a:rPr lang="en-US" sz="3600" b="1" i="1" dirty="0">
                <a:solidFill>
                  <a:schemeClr val="bg1"/>
                </a:solidFill>
                <a:latin typeface="+mn-lt"/>
              </a:rPr>
              <a:t>and he saw the </a:t>
            </a:r>
            <a:r>
              <a:rPr lang="en-US" sz="3600" b="1" i="1" dirty="0">
                <a:solidFill>
                  <a:srgbClr val="FFFF00"/>
                </a:solidFill>
                <a:latin typeface="+mn-lt"/>
              </a:rPr>
              <a:t>Spirit of God</a:t>
            </a:r>
            <a:r>
              <a:rPr lang="en-US" sz="3600" b="1" i="1" dirty="0">
                <a:solidFill>
                  <a:schemeClr val="bg1"/>
                </a:solidFill>
                <a:latin typeface="+mn-lt"/>
              </a:rPr>
              <a:t> descending like a dove and lighting on him. </a:t>
            </a:r>
          </a:p>
          <a:p>
            <a:r>
              <a:rPr lang="en-US" sz="3600" b="1" i="1" dirty="0">
                <a:solidFill>
                  <a:schemeClr val="bg1"/>
                </a:solidFill>
                <a:latin typeface="+mn-lt"/>
              </a:rPr>
              <a:t>And </a:t>
            </a:r>
            <a:r>
              <a:rPr lang="en-US" sz="3600" b="1" i="1" dirty="0">
                <a:solidFill>
                  <a:srgbClr val="FFFF00"/>
                </a:solidFill>
                <a:latin typeface="+mn-lt"/>
              </a:rPr>
              <a:t>a voice from heaven</a:t>
            </a:r>
            <a:r>
              <a:rPr lang="en-US" sz="3600" b="1" i="1" dirty="0">
                <a:solidFill>
                  <a:schemeClr val="bg1"/>
                </a:solidFill>
                <a:latin typeface="+mn-lt"/>
              </a:rPr>
              <a:t> said, </a:t>
            </a:r>
          </a:p>
          <a:p>
            <a:r>
              <a:rPr lang="ru-RU" sz="3600" b="1" i="1" dirty="0">
                <a:solidFill>
                  <a:schemeClr val="bg1"/>
                </a:solidFill>
                <a:latin typeface="+mn-lt"/>
              </a:rPr>
              <a:t>"</a:t>
            </a:r>
            <a:r>
              <a:rPr lang="en-US" sz="3600" b="1" i="1" dirty="0">
                <a:solidFill>
                  <a:schemeClr val="bg1"/>
                </a:solidFill>
                <a:latin typeface="+mn-lt"/>
              </a:rPr>
              <a:t>This is my Son, whom I love; </a:t>
            </a:r>
          </a:p>
          <a:p>
            <a:r>
              <a:rPr lang="en-US" sz="3600" b="1" i="1" dirty="0">
                <a:solidFill>
                  <a:schemeClr val="bg1"/>
                </a:solidFill>
                <a:latin typeface="+mn-lt"/>
              </a:rPr>
              <a:t>with him I am well pleased.</a:t>
            </a:r>
            <a:r>
              <a:rPr lang="ru-RU" sz="3600" b="1" i="1" dirty="0">
                <a:solidFill>
                  <a:schemeClr val="bg1"/>
                </a:solidFill>
                <a:latin typeface="+mn-lt"/>
              </a:rPr>
              <a:t>"</a:t>
            </a:r>
            <a:r>
              <a:rPr lang="en-US" sz="3600" b="1" i="1" dirty="0">
                <a:solidFill>
                  <a:schemeClr val="bg1"/>
                </a:solidFill>
                <a:latin typeface="+mn-lt"/>
              </a:rPr>
              <a:t> </a:t>
            </a:r>
          </a:p>
          <a:p>
            <a:endParaRPr lang="en-US" sz="3600" b="1" i="1" dirty="0">
              <a:solidFill>
                <a:schemeClr val="bg1"/>
              </a:solidFill>
              <a:latin typeface="+mn-lt"/>
            </a:endParaRPr>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grpSp>
        <p:nvGrpSpPr>
          <p:cNvPr id="16387" name="Group 3"/>
          <p:cNvGrpSpPr>
            <a:grpSpLocks/>
          </p:cNvGrpSpPr>
          <p:nvPr/>
        </p:nvGrpSpPr>
        <p:grpSpPr bwMode="auto">
          <a:xfrm>
            <a:off x="-53975" y="0"/>
            <a:ext cx="9350375" cy="7031038"/>
            <a:chOff x="-34" y="0"/>
            <a:chExt cx="5890" cy="4429"/>
          </a:xfrm>
        </p:grpSpPr>
        <p:sp>
          <p:nvSpPr>
            <p:cNvPr id="16388"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16389"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grpSp>
      <p:sp>
        <p:nvSpPr>
          <p:cNvPr id="16390" name="Text Box 6"/>
          <p:cNvSpPr txBox="1">
            <a:spLocks noChangeArrowheads="1"/>
          </p:cNvSpPr>
          <p:nvPr/>
        </p:nvSpPr>
        <p:spPr bwMode="auto">
          <a:xfrm>
            <a:off x="3581400" y="381000"/>
            <a:ext cx="5562600" cy="400110"/>
          </a:xfrm>
          <a:prstGeom prst="rect">
            <a:avLst/>
          </a:prstGeom>
          <a:noFill/>
          <a:ln w="9525">
            <a:noFill/>
            <a:miter lim="800000"/>
            <a:headEnd/>
            <a:tailEnd/>
          </a:ln>
          <a:effectLst/>
        </p:spPr>
        <p:txBody>
          <a:bodyPr>
            <a:spAutoFit/>
          </a:bodyPr>
          <a:lstStyle/>
          <a:p>
            <a:pPr>
              <a:spcBef>
                <a:spcPct val="50000"/>
              </a:spcBef>
              <a:buFontTx/>
              <a:buChar char="•"/>
            </a:pPr>
            <a:endParaRPr lang="en-US" sz="2000">
              <a:latin typeface="+mn-lt"/>
            </a:endParaRPr>
          </a:p>
        </p:txBody>
      </p:sp>
      <p:sp>
        <p:nvSpPr>
          <p:cNvPr id="16391" name="Text Box 7"/>
          <p:cNvSpPr txBox="1">
            <a:spLocks noChangeArrowheads="1"/>
          </p:cNvSpPr>
          <p:nvPr/>
        </p:nvSpPr>
        <p:spPr bwMode="auto">
          <a:xfrm>
            <a:off x="152400" y="6278563"/>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dirty="0">
                <a:solidFill>
                  <a:schemeClr val="bg1"/>
                </a:solidFill>
                <a:latin typeface="+mn-lt"/>
              </a:rPr>
              <a:t>Matthew 28:19 (NIV)</a:t>
            </a:r>
          </a:p>
        </p:txBody>
      </p:sp>
      <p:sp>
        <p:nvSpPr>
          <p:cNvPr id="16392"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16393" name="Text Box 9"/>
          <p:cNvSpPr txBox="1">
            <a:spLocks noChangeArrowheads="1"/>
          </p:cNvSpPr>
          <p:nvPr/>
        </p:nvSpPr>
        <p:spPr bwMode="auto">
          <a:xfrm>
            <a:off x="381000" y="212725"/>
            <a:ext cx="8153400" cy="3416320"/>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600" b="1" i="1" dirty="0">
                <a:solidFill>
                  <a:schemeClr val="bg1"/>
                </a:solidFill>
                <a:latin typeface="+mn-lt"/>
              </a:rPr>
              <a:t>Therefore go and make disciples of all nations, baptizing them in the name </a:t>
            </a:r>
          </a:p>
          <a:p>
            <a:r>
              <a:rPr lang="en-US" sz="3600" b="1" i="1" dirty="0">
                <a:solidFill>
                  <a:schemeClr val="bg1"/>
                </a:solidFill>
                <a:latin typeface="+mn-lt"/>
              </a:rPr>
              <a:t>of the 		</a:t>
            </a:r>
            <a:r>
              <a:rPr lang="en-US" sz="3600" b="1" i="1" dirty="0">
                <a:solidFill>
                  <a:srgbClr val="FFFF00"/>
                </a:solidFill>
                <a:latin typeface="+mn-lt"/>
              </a:rPr>
              <a:t>Father </a:t>
            </a:r>
          </a:p>
          <a:p>
            <a:r>
              <a:rPr lang="en-US" sz="3600" b="1" i="1" dirty="0">
                <a:solidFill>
                  <a:schemeClr val="bg1"/>
                </a:solidFill>
                <a:latin typeface="+mn-lt"/>
              </a:rPr>
              <a:t>and of the 	</a:t>
            </a:r>
            <a:r>
              <a:rPr lang="en-US" sz="3600" b="1" i="1" dirty="0">
                <a:solidFill>
                  <a:srgbClr val="FFFF00"/>
                </a:solidFill>
                <a:latin typeface="+mn-lt"/>
              </a:rPr>
              <a:t>Son </a:t>
            </a:r>
          </a:p>
          <a:p>
            <a:r>
              <a:rPr lang="en-US" sz="3600" b="1" i="1" dirty="0">
                <a:solidFill>
                  <a:schemeClr val="bg1"/>
                </a:solidFill>
                <a:latin typeface="+mn-lt"/>
              </a:rPr>
              <a:t>and of the 	</a:t>
            </a:r>
            <a:r>
              <a:rPr lang="en-US" sz="3600" b="1" i="1" dirty="0">
                <a:solidFill>
                  <a:srgbClr val="FFFF00"/>
                </a:solidFill>
                <a:latin typeface="+mn-lt"/>
              </a:rPr>
              <a:t>Holy Spirit</a:t>
            </a: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grpSp>
        <p:nvGrpSpPr>
          <p:cNvPr id="17411" name="Group 3"/>
          <p:cNvGrpSpPr>
            <a:grpSpLocks/>
          </p:cNvGrpSpPr>
          <p:nvPr/>
        </p:nvGrpSpPr>
        <p:grpSpPr bwMode="auto">
          <a:xfrm>
            <a:off x="-53975" y="0"/>
            <a:ext cx="9350375" cy="7031038"/>
            <a:chOff x="-34" y="0"/>
            <a:chExt cx="5890" cy="4429"/>
          </a:xfrm>
        </p:grpSpPr>
        <p:sp>
          <p:nvSpPr>
            <p:cNvPr id="17412"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17413"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grpSp>
      <p:sp>
        <p:nvSpPr>
          <p:cNvPr id="17414" name="AutoShape 6"/>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17415" name="Text Box 7"/>
          <p:cNvSpPr txBox="1">
            <a:spLocks noChangeArrowheads="1"/>
          </p:cNvSpPr>
          <p:nvPr/>
        </p:nvSpPr>
        <p:spPr bwMode="auto">
          <a:xfrm>
            <a:off x="3581400" y="381000"/>
            <a:ext cx="5562600" cy="400110"/>
          </a:xfrm>
          <a:prstGeom prst="rect">
            <a:avLst/>
          </a:prstGeom>
          <a:noFill/>
          <a:ln w="9525">
            <a:noFill/>
            <a:miter lim="800000"/>
            <a:headEnd/>
            <a:tailEnd/>
          </a:ln>
          <a:effectLst/>
        </p:spPr>
        <p:txBody>
          <a:bodyPr>
            <a:spAutoFit/>
          </a:bodyPr>
          <a:lstStyle/>
          <a:p>
            <a:pPr>
              <a:spcBef>
                <a:spcPct val="50000"/>
              </a:spcBef>
              <a:buFontTx/>
              <a:buChar char="•"/>
            </a:pPr>
            <a:endParaRPr lang="en-US" sz="2000">
              <a:latin typeface="+mn-lt"/>
            </a:endParaRPr>
          </a:p>
        </p:txBody>
      </p:sp>
      <p:sp>
        <p:nvSpPr>
          <p:cNvPr id="17416" name="Text Box 8"/>
          <p:cNvSpPr txBox="1">
            <a:spLocks noChangeArrowheads="1"/>
          </p:cNvSpPr>
          <p:nvPr/>
        </p:nvSpPr>
        <p:spPr bwMode="auto">
          <a:xfrm>
            <a:off x="381000" y="212725"/>
            <a:ext cx="8153400" cy="3970318"/>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600" b="1" i="1" dirty="0">
                <a:solidFill>
                  <a:schemeClr val="bg1"/>
                </a:solidFill>
                <a:latin typeface="+mn-lt"/>
              </a:rPr>
              <a:t>There are different kinds of gifts, </a:t>
            </a:r>
          </a:p>
          <a:p>
            <a:r>
              <a:rPr lang="en-US" sz="3600" b="1" i="1" dirty="0">
                <a:solidFill>
                  <a:schemeClr val="bg1"/>
                </a:solidFill>
                <a:latin typeface="+mn-lt"/>
              </a:rPr>
              <a:t>	but the same </a:t>
            </a:r>
            <a:r>
              <a:rPr lang="en-US" sz="3600" b="1" i="1" dirty="0">
                <a:solidFill>
                  <a:srgbClr val="FFFF00"/>
                </a:solidFill>
                <a:latin typeface="+mn-lt"/>
              </a:rPr>
              <a:t>Spirit</a:t>
            </a:r>
            <a:r>
              <a:rPr lang="en-US" sz="3600" b="1" i="1" dirty="0">
                <a:solidFill>
                  <a:schemeClr val="bg1"/>
                </a:solidFill>
                <a:latin typeface="+mn-lt"/>
              </a:rPr>
              <a:t>. </a:t>
            </a:r>
          </a:p>
          <a:p>
            <a:r>
              <a:rPr lang="en-US" sz="3600" b="1" i="1" dirty="0">
                <a:solidFill>
                  <a:schemeClr val="bg1"/>
                </a:solidFill>
                <a:latin typeface="+mn-lt"/>
              </a:rPr>
              <a:t>There are different kinds of service, </a:t>
            </a:r>
          </a:p>
          <a:p>
            <a:r>
              <a:rPr lang="en-US" sz="3600" b="1" i="1" dirty="0">
                <a:solidFill>
                  <a:schemeClr val="bg1"/>
                </a:solidFill>
                <a:latin typeface="+mn-lt"/>
              </a:rPr>
              <a:t>	but the same </a:t>
            </a:r>
            <a:r>
              <a:rPr lang="en-US" sz="3600" b="1" i="1" dirty="0">
                <a:solidFill>
                  <a:srgbClr val="FFFF00"/>
                </a:solidFill>
                <a:latin typeface="+mn-lt"/>
              </a:rPr>
              <a:t>Lord</a:t>
            </a:r>
            <a:r>
              <a:rPr lang="en-US" sz="3600" b="1" i="1" dirty="0">
                <a:solidFill>
                  <a:schemeClr val="bg1"/>
                </a:solidFill>
                <a:latin typeface="+mn-lt"/>
              </a:rPr>
              <a:t>. </a:t>
            </a:r>
          </a:p>
          <a:p>
            <a:r>
              <a:rPr lang="en-US" sz="3600" b="1" i="1" dirty="0">
                <a:solidFill>
                  <a:schemeClr val="bg1"/>
                </a:solidFill>
                <a:latin typeface="+mn-lt"/>
              </a:rPr>
              <a:t>There are different kinds of working, </a:t>
            </a:r>
          </a:p>
          <a:p>
            <a:r>
              <a:rPr lang="en-US" sz="3600" b="1" i="1" dirty="0">
                <a:solidFill>
                  <a:schemeClr val="bg1"/>
                </a:solidFill>
                <a:latin typeface="+mn-lt"/>
              </a:rPr>
              <a:t>	but the same </a:t>
            </a:r>
            <a:r>
              <a:rPr lang="en-US" sz="3600" b="1" i="1" dirty="0">
                <a:solidFill>
                  <a:srgbClr val="FFFF00"/>
                </a:solidFill>
                <a:latin typeface="+mn-lt"/>
              </a:rPr>
              <a:t>God</a:t>
            </a:r>
            <a:r>
              <a:rPr lang="en-US" sz="3600" b="1" i="1" dirty="0">
                <a:solidFill>
                  <a:schemeClr val="bg1"/>
                </a:solidFill>
                <a:latin typeface="+mn-lt"/>
              </a:rPr>
              <a:t> </a:t>
            </a:r>
          </a:p>
          <a:p>
            <a:r>
              <a:rPr lang="en-US" sz="3600" b="1" i="1" dirty="0">
                <a:solidFill>
                  <a:schemeClr val="bg1"/>
                </a:solidFill>
                <a:latin typeface="+mn-lt"/>
              </a:rPr>
              <a:t>works all of them in all men.</a:t>
            </a:r>
          </a:p>
        </p:txBody>
      </p:sp>
      <p:sp>
        <p:nvSpPr>
          <p:cNvPr id="17417" name="Text Box 9"/>
          <p:cNvSpPr txBox="1">
            <a:spLocks noChangeArrowheads="1"/>
          </p:cNvSpPr>
          <p:nvPr/>
        </p:nvSpPr>
        <p:spPr bwMode="auto">
          <a:xfrm>
            <a:off x="152400" y="6278563"/>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dirty="0">
                <a:solidFill>
                  <a:schemeClr val="bg1"/>
                </a:solidFill>
                <a:latin typeface="+mn-lt"/>
              </a:rPr>
              <a:t>1 Corinthians 12:4-6 (NIV)</a:t>
            </a:r>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grpSp>
        <p:nvGrpSpPr>
          <p:cNvPr id="18435" name="Group 3"/>
          <p:cNvGrpSpPr>
            <a:grpSpLocks/>
          </p:cNvGrpSpPr>
          <p:nvPr/>
        </p:nvGrpSpPr>
        <p:grpSpPr bwMode="auto">
          <a:xfrm>
            <a:off x="-53975" y="0"/>
            <a:ext cx="9350375" cy="7031038"/>
            <a:chOff x="-34" y="0"/>
            <a:chExt cx="5890" cy="4429"/>
          </a:xfrm>
        </p:grpSpPr>
        <p:sp>
          <p:nvSpPr>
            <p:cNvPr id="1843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1843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grpSp>
      <p:sp>
        <p:nvSpPr>
          <p:cNvPr id="18438" name="Text Box 6"/>
          <p:cNvSpPr txBox="1">
            <a:spLocks noChangeArrowheads="1"/>
          </p:cNvSpPr>
          <p:nvPr/>
        </p:nvSpPr>
        <p:spPr bwMode="auto">
          <a:xfrm>
            <a:off x="3581400" y="381000"/>
            <a:ext cx="5562600" cy="400110"/>
          </a:xfrm>
          <a:prstGeom prst="rect">
            <a:avLst/>
          </a:prstGeom>
          <a:noFill/>
          <a:ln w="9525">
            <a:noFill/>
            <a:miter lim="800000"/>
            <a:headEnd/>
            <a:tailEnd/>
          </a:ln>
          <a:effectLst/>
        </p:spPr>
        <p:txBody>
          <a:bodyPr>
            <a:spAutoFit/>
          </a:bodyPr>
          <a:lstStyle/>
          <a:p>
            <a:pPr>
              <a:spcBef>
                <a:spcPct val="50000"/>
              </a:spcBef>
              <a:buFontTx/>
              <a:buChar char="•"/>
            </a:pPr>
            <a:endParaRPr lang="en-US" sz="2000">
              <a:latin typeface="+mn-lt"/>
            </a:endParaRPr>
          </a:p>
        </p:txBody>
      </p:sp>
      <p:sp>
        <p:nvSpPr>
          <p:cNvPr id="18439" name="Text Box 7"/>
          <p:cNvSpPr txBox="1">
            <a:spLocks noChangeArrowheads="1"/>
          </p:cNvSpPr>
          <p:nvPr/>
        </p:nvSpPr>
        <p:spPr bwMode="auto">
          <a:xfrm>
            <a:off x="152400" y="6278563"/>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dirty="0">
                <a:solidFill>
                  <a:schemeClr val="bg1"/>
                </a:solidFill>
                <a:latin typeface="+mn-lt"/>
              </a:rPr>
              <a:t>2 Corinthians 13:14 (NIV)</a:t>
            </a:r>
          </a:p>
        </p:txBody>
      </p:sp>
      <p:sp>
        <p:nvSpPr>
          <p:cNvPr id="18440"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18441" name="Text Box 9"/>
          <p:cNvSpPr txBox="1">
            <a:spLocks noChangeArrowheads="1"/>
          </p:cNvSpPr>
          <p:nvPr/>
        </p:nvSpPr>
        <p:spPr bwMode="auto">
          <a:xfrm>
            <a:off x="381000" y="212725"/>
            <a:ext cx="8077200" cy="3970318"/>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600" b="1" i="1" dirty="0">
                <a:solidFill>
                  <a:schemeClr val="bg1"/>
                </a:solidFill>
                <a:latin typeface="+mn-lt"/>
              </a:rPr>
              <a:t>May the grace </a:t>
            </a:r>
          </a:p>
          <a:p>
            <a:r>
              <a:rPr lang="en-US" sz="3600" b="1" i="1" dirty="0">
                <a:solidFill>
                  <a:schemeClr val="bg1"/>
                </a:solidFill>
                <a:latin typeface="+mn-lt"/>
              </a:rPr>
              <a:t>	of the </a:t>
            </a:r>
            <a:r>
              <a:rPr lang="en-US" sz="3600" b="1" i="1" dirty="0">
                <a:solidFill>
                  <a:srgbClr val="FFFF00"/>
                </a:solidFill>
                <a:latin typeface="+mn-lt"/>
              </a:rPr>
              <a:t>Lord Jesus Christ</a:t>
            </a:r>
            <a:r>
              <a:rPr lang="en-US" sz="3600" b="1" i="1" dirty="0">
                <a:solidFill>
                  <a:schemeClr val="bg1"/>
                </a:solidFill>
                <a:latin typeface="+mn-lt"/>
              </a:rPr>
              <a:t>, </a:t>
            </a:r>
          </a:p>
          <a:p>
            <a:r>
              <a:rPr lang="en-US" sz="3600" b="1" i="1" dirty="0">
                <a:solidFill>
                  <a:schemeClr val="bg1"/>
                </a:solidFill>
                <a:latin typeface="+mn-lt"/>
              </a:rPr>
              <a:t>and the love </a:t>
            </a:r>
          </a:p>
          <a:p>
            <a:r>
              <a:rPr lang="en-US" sz="3600" b="1" i="1" dirty="0">
                <a:solidFill>
                  <a:schemeClr val="bg1"/>
                </a:solidFill>
                <a:latin typeface="+mn-lt"/>
              </a:rPr>
              <a:t>	of </a:t>
            </a:r>
            <a:r>
              <a:rPr lang="en-US" sz="3600" b="1" i="1" dirty="0">
                <a:solidFill>
                  <a:srgbClr val="FFFF00"/>
                </a:solidFill>
                <a:latin typeface="+mn-lt"/>
              </a:rPr>
              <a:t>God</a:t>
            </a:r>
            <a:r>
              <a:rPr lang="en-US" sz="3600" b="1" i="1" dirty="0">
                <a:solidFill>
                  <a:schemeClr val="bg1"/>
                </a:solidFill>
                <a:latin typeface="+mn-lt"/>
              </a:rPr>
              <a:t>, </a:t>
            </a:r>
          </a:p>
          <a:p>
            <a:r>
              <a:rPr lang="en-US" sz="3600" b="1" i="1" dirty="0">
                <a:solidFill>
                  <a:schemeClr val="bg1"/>
                </a:solidFill>
                <a:latin typeface="+mn-lt"/>
              </a:rPr>
              <a:t>and the fellowship </a:t>
            </a:r>
          </a:p>
          <a:p>
            <a:r>
              <a:rPr lang="en-US" sz="3600" b="1" i="1" dirty="0">
                <a:solidFill>
                  <a:schemeClr val="bg1"/>
                </a:solidFill>
                <a:latin typeface="+mn-lt"/>
              </a:rPr>
              <a:t>	of the </a:t>
            </a:r>
            <a:r>
              <a:rPr lang="en-US" sz="3600" b="1" i="1" dirty="0">
                <a:solidFill>
                  <a:srgbClr val="FFFF00"/>
                </a:solidFill>
                <a:latin typeface="+mn-lt"/>
              </a:rPr>
              <a:t>Holy Spirit</a:t>
            </a:r>
            <a:r>
              <a:rPr lang="en-US" sz="3600" b="1" i="1" dirty="0">
                <a:solidFill>
                  <a:schemeClr val="bg1"/>
                </a:solidFill>
                <a:latin typeface="+mn-lt"/>
              </a:rPr>
              <a:t> </a:t>
            </a:r>
          </a:p>
          <a:p>
            <a:r>
              <a:rPr lang="en-US" sz="3600" b="1" i="1" dirty="0">
                <a:solidFill>
                  <a:schemeClr val="bg1"/>
                </a:solidFill>
                <a:latin typeface="+mn-lt"/>
              </a:rPr>
              <a:t>be with you all.</a:t>
            </a: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grpSp>
        <p:nvGrpSpPr>
          <p:cNvPr id="19459" name="Group 3"/>
          <p:cNvGrpSpPr>
            <a:grpSpLocks/>
          </p:cNvGrpSpPr>
          <p:nvPr/>
        </p:nvGrpSpPr>
        <p:grpSpPr bwMode="auto">
          <a:xfrm>
            <a:off x="-53975" y="0"/>
            <a:ext cx="9350375" cy="7031038"/>
            <a:chOff x="-34" y="0"/>
            <a:chExt cx="5890" cy="4429"/>
          </a:xfrm>
        </p:grpSpPr>
        <p:sp>
          <p:nvSpPr>
            <p:cNvPr id="19460"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19461"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grpSp>
      <p:sp>
        <p:nvSpPr>
          <p:cNvPr id="19462" name="Text Box 6"/>
          <p:cNvSpPr txBox="1">
            <a:spLocks noChangeArrowheads="1"/>
          </p:cNvSpPr>
          <p:nvPr/>
        </p:nvSpPr>
        <p:spPr bwMode="auto">
          <a:xfrm>
            <a:off x="3581400" y="381000"/>
            <a:ext cx="5562600" cy="400110"/>
          </a:xfrm>
          <a:prstGeom prst="rect">
            <a:avLst/>
          </a:prstGeom>
          <a:noFill/>
          <a:ln w="9525">
            <a:noFill/>
            <a:miter lim="800000"/>
            <a:headEnd/>
            <a:tailEnd/>
          </a:ln>
          <a:effectLst/>
        </p:spPr>
        <p:txBody>
          <a:bodyPr>
            <a:spAutoFit/>
          </a:bodyPr>
          <a:lstStyle/>
          <a:p>
            <a:pPr>
              <a:spcBef>
                <a:spcPct val="50000"/>
              </a:spcBef>
              <a:buFontTx/>
              <a:buChar char="•"/>
            </a:pPr>
            <a:endParaRPr lang="en-US" sz="2000">
              <a:latin typeface="+mn-lt"/>
            </a:endParaRPr>
          </a:p>
        </p:txBody>
      </p:sp>
      <p:sp>
        <p:nvSpPr>
          <p:cNvPr id="19463" name="Text Box 7"/>
          <p:cNvSpPr txBox="1">
            <a:spLocks noChangeArrowheads="1"/>
          </p:cNvSpPr>
          <p:nvPr/>
        </p:nvSpPr>
        <p:spPr bwMode="auto">
          <a:xfrm>
            <a:off x="152400" y="6278563"/>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a:solidFill>
                  <a:schemeClr val="bg1"/>
                </a:solidFill>
                <a:latin typeface="+mn-lt"/>
              </a:rPr>
              <a:t>1 Peter 1:2 (NIV)</a:t>
            </a:r>
          </a:p>
        </p:txBody>
      </p:sp>
      <p:sp>
        <p:nvSpPr>
          <p:cNvPr id="19464"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19465" name="Text Box 9"/>
          <p:cNvSpPr txBox="1">
            <a:spLocks noChangeArrowheads="1"/>
          </p:cNvSpPr>
          <p:nvPr/>
        </p:nvSpPr>
        <p:spPr bwMode="auto">
          <a:xfrm>
            <a:off x="381000" y="212725"/>
            <a:ext cx="84582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600" b="1" i="1">
                <a:solidFill>
                  <a:schemeClr val="bg1"/>
                </a:solidFill>
                <a:latin typeface="+mn-lt"/>
              </a:rPr>
              <a:t>who have been chosen </a:t>
            </a:r>
          </a:p>
          <a:p>
            <a:r>
              <a:rPr lang="en-US" sz="3600" b="1" i="1">
                <a:solidFill>
                  <a:schemeClr val="bg1"/>
                </a:solidFill>
                <a:latin typeface="+mn-lt"/>
              </a:rPr>
              <a:t>according to the foreknowledge </a:t>
            </a:r>
          </a:p>
          <a:p>
            <a:r>
              <a:rPr lang="en-US" sz="3600" b="1" i="1">
                <a:solidFill>
                  <a:schemeClr val="bg1"/>
                </a:solidFill>
                <a:latin typeface="+mn-lt"/>
              </a:rPr>
              <a:t>of </a:t>
            </a:r>
            <a:r>
              <a:rPr lang="en-US" sz="3600" b="1" i="1">
                <a:solidFill>
                  <a:srgbClr val="FFFF00"/>
                </a:solidFill>
                <a:latin typeface="+mn-lt"/>
              </a:rPr>
              <a:t>God the Father</a:t>
            </a:r>
            <a:r>
              <a:rPr lang="en-US" sz="3600" b="1" i="1">
                <a:solidFill>
                  <a:schemeClr val="bg1"/>
                </a:solidFill>
                <a:latin typeface="+mn-lt"/>
              </a:rPr>
              <a:t>, </a:t>
            </a:r>
          </a:p>
          <a:p>
            <a:r>
              <a:rPr lang="en-US" sz="3600" b="1" i="1">
                <a:solidFill>
                  <a:schemeClr val="bg1"/>
                </a:solidFill>
                <a:latin typeface="+mn-lt"/>
              </a:rPr>
              <a:t>through the sanctifying work </a:t>
            </a:r>
          </a:p>
          <a:p>
            <a:r>
              <a:rPr lang="en-US" sz="3600" b="1" i="1">
                <a:solidFill>
                  <a:schemeClr val="bg1"/>
                </a:solidFill>
                <a:latin typeface="+mn-lt"/>
              </a:rPr>
              <a:t>of </a:t>
            </a:r>
            <a:r>
              <a:rPr lang="en-US" sz="3600" b="1" i="1">
                <a:solidFill>
                  <a:srgbClr val="FFFF00"/>
                </a:solidFill>
                <a:latin typeface="+mn-lt"/>
              </a:rPr>
              <a:t>the Spirit</a:t>
            </a:r>
            <a:r>
              <a:rPr lang="en-US" sz="3600" b="1" i="1">
                <a:solidFill>
                  <a:schemeClr val="bg1"/>
                </a:solidFill>
                <a:latin typeface="+mn-lt"/>
              </a:rPr>
              <a:t>, </a:t>
            </a:r>
          </a:p>
          <a:p>
            <a:r>
              <a:rPr lang="en-US" sz="3600" b="1" i="1">
                <a:solidFill>
                  <a:schemeClr val="bg1"/>
                </a:solidFill>
                <a:latin typeface="+mn-lt"/>
              </a:rPr>
              <a:t>for obedience </a:t>
            </a:r>
          </a:p>
          <a:p>
            <a:r>
              <a:rPr lang="en-US" sz="3600" b="1" i="1">
                <a:solidFill>
                  <a:schemeClr val="bg1"/>
                </a:solidFill>
                <a:latin typeface="+mn-lt"/>
              </a:rPr>
              <a:t>to </a:t>
            </a:r>
            <a:r>
              <a:rPr lang="en-US" sz="3600" b="1" i="1">
                <a:solidFill>
                  <a:srgbClr val="FFFF00"/>
                </a:solidFill>
                <a:latin typeface="+mn-lt"/>
              </a:rPr>
              <a:t>Jesus Christ</a:t>
            </a:r>
            <a:r>
              <a:rPr lang="en-US" sz="3600" b="1" i="1">
                <a:solidFill>
                  <a:schemeClr val="bg1"/>
                </a:solidFill>
                <a:latin typeface="+mn-lt"/>
              </a:rPr>
              <a:t> </a:t>
            </a:r>
          </a:p>
          <a:p>
            <a:r>
              <a:rPr lang="en-US" sz="3600" b="1" i="1">
                <a:solidFill>
                  <a:schemeClr val="bg1"/>
                </a:solidFill>
                <a:latin typeface="+mn-lt"/>
              </a:rPr>
              <a:t>and sprinkling by his blood: </a:t>
            </a: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grpSp>
        <p:nvGrpSpPr>
          <p:cNvPr id="20483" name="Group 3"/>
          <p:cNvGrpSpPr>
            <a:grpSpLocks/>
          </p:cNvGrpSpPr>
          <p:nvPr/>
        </p:nvGrpSpPr>
        <p:grpSpPr bwMode="auto">
          <a:xfrm>
            <a:off x="-53975" y="0"/>
            <a:ext cx="9350375" cy="7031038"/>
            <a:chOff x="-34" y="0"/>
            <a:chExt cx="5890" cy="4429"/>
          </a:xfrm>
        </p:grpSpPr>
        <p:sp>
          <p:nvSpPr>
            <p:cNvPr id="20484"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20485"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grpSp>
      <p:sp>
        <p:nvSpPr>
          <p:cNvPr id="20486" name="Text Box 6"/>
          <p:cNvSpPr txBox="1">
            <a:spLocks noChangeArrowheads="1"/>
          </p:cNvSpPr>
          <p:nvPr/>
        </p:nvSpPr>
        <p:spPr bwMode="auto">
          <a:xfrm>
            <a:off x="3581400" y="381000"/>
            <a:ext cx="5562600" cy="400110"/>
          </a:xfrm>
          <a:prstGeom prst="rect">
            <a:avLst/>
          </a:prstGeom>
          <a:noFill/>
          <a:ln w="9525">
            <a:noFill/>
            <a:miter lim="800000"/>
            <a:headEnd/>
            <a:tailEnd/>
          </a:ln>
          <a:effectLst/>
        </p:spPr>
        <p:txBody>
          <a:bodyPr>
            <a:spAutoFit/>
          </a:bodyPr>
          <a:lstStyle/>
          <a:p>
            <a:pPr>
              <a:spcBef>
                <a:spcPct val="50000"/>
              </a:spcBef>
              <a:buFontTx/>
              <a:buChar char="•"/>
            </a:pPr>
            <a:endParaRPr lang="en-US" sz="2000">
              <a:latin typeface="+mn-lt"/>
            </a:endParaRPr>
          </a:p>
        </p:txBody>
      </p:sp>
      <p:sp>
        <p:nvSpPr>
          <p:cNvPr id="20487" name="Text Box 7"/>
          <p:cNvSpPr txBox="1">
            <a:spLocks noChangeArrowheads="1"/>
          </p:cNvSpPr>
          <p:nvPr/>
        </p:nvSpPr>
        <p:spPr bwMode="auto">
          <a:xfrm>
            <a:off x="152400" y="6278563"/>
            <a:ext cx="5638800" cy="52322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2800" b="1">
                <a:solidFill>
                  <a:schemeClr val="bg1"/>
                </a:solidFill>
                <a:latin typeface="+mn-lt"/>
              </a:rPr>
              <a:t>Jude 20-21 (NIV)</a:t>
            </a:r>
          </a:p>
        </p:txBody>
      </p:sp>
      <p:sp>
        <p:nvSpPr>
          <p:cNvPr id="20488" name="AutoShape 8"/>
          <p:cNvSpPr>
            <a:spLocks noChangeArrowheads="1"/>
          </p:cNvSpPr>
          <p:nvPr/>
        </p:nvSpPr>
        <p:spPr bwMode="auto">
          <a:xfrm>
            <a:off x="2209800" y="1295400"/>
            <a:ext cx="4876800" cy="4038600"/>
          </a:xfrm>
          <a:prstGeom prst="triangle">
            <a:avLst>
              <a:gd name="adj" fmla="val 50000"/>
            </a:avLst>
          </a:prstGeom>
          <a:noFill/>
          <a:ln w="76200">
            <a:solidFill>
              <a:srgbClr val="FF3300"/>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20489" name="Text Box 9"/>
          <p:cNvSpPr txBox="1">
            <a:spLocks noChangeArrowheads="1"/>
          </p:cNvSpPr>
          <p:nvPr/>
        </p:nvSpPr>
        <p:spPr bwMode="auto">
          <a:xfrm>
            <a:off x="381000" y="212725"/>
            <a:ext cx="8458200" cy="452431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600" b="1" i="1" dirty="0">
                <a:solidFill>
                  <a:schemeClr val="bg1"/>
                </a:solidFill>
                <a:latin typeface="+mn-lt"/>
              </a:rPr>
              <a:t>But you, dear friends, </a:t>
            </a:r>
          </a:p>
          <a:p>
            <a:r>
              <a:rPr lang="en-US" sz="3600" b="1" i="1" dirty="0">
                <a:solidFill>
                  <a:schemeClr val="bg1"/>
                </a:solidFill>
                <a:latin typeface="+mn-lt"/>
              </a:rPr>
              <a:t>build yourselves up </a:t>
            </a:r>
          </a:p>
          <a:p>
            <a:r>
              <a:rPr lang="en-US" sz="3600" b="1" i="1" dirty="0">
                <a:solidFill>
                  <a:schemeClr val="bg1"/>
                </a:solidFill>
                <a:latin typeface="+mn-lt"/>
              </a:rPr>
              <a:t>in your most holy faith </a:t>
            </a:r>
          </a:p>
          <a:p>
            <a:r>
              <a:rPr lang="en-US" sz="3600" b="1" i="1" dirty="0">
                <a:solidFill>
                  <a:schemeClr val="bg1"/>
                </a:solidFill>
                <a:latin typeface="+mn-lt"/>
              </a:rPr>
              <a:t>and pray in </a:t>
            </a:r>
            <a:r>
              <a:rPr lang="en-US" sz="3600" b="1" i="1" dirty="0">
                <a:solidFill>
                  <a:srgbClr val="FFFF00"/>
                </a:solidFill>
                <a:latin typeface="+mn-lt"/>
              </a:rPr>
              <a:t>the Holy Spirit</a:t>
            </a:r>
            <a:r>
              <a:rPr lang="en-US" sz="3600" b="1" i="1" dirty="0">
                <a:solidFill>
                  <a:schemeClr val="bg1"/>
                </a:solidFill>
                <a:latin typeface="+mn-lt"/>
              </a:rPr>
              <a:t>. </a:t>
            </a:r>
          </a:p>
          <a:p>
            <a:r>
              <a:rPr lang="en-US" sz="3600" b="1" i="1" dirty="0">
                <a:solidFill>
                  <a:schemeClr val="bg1"/>
                </a:solidFill>
                <a:latin typeface="+mn-lt"/>
              </a:rPr>
              <a:t>Keep yourselves in </a:t>
            </a:r>
            <a:r>
              <a:rPr lang="en-US" sz="3600" b="1" i="1" dirty="0">
                <a:solidFill>
                  <a:srgbClr val="FFFF00"/>
                </a:solidFill>
                <a:latin typeface="+mn-lt"/>
              </a:rPr>
              <a:t>God</a:t>
            </a:r>
            <a:r>
              <a:rPr lang="uk-UA" sz="3600" b="1" i="1" dirty="0">
                <a:solidFill>
                  <a:srgbClr val="FFFF00"/>
                </a:solidFill>
                <a:latin typeface="+mn-lt"/>
              </a:rPr>
              <a:t>'</a:t>
            </a:r>
            <a:r>
              <a:rPr lang="en-US" sz="3600" b="1" i="1" dirty="0">
                <a:solidFill>
                  <a:srgbClr val="FFFF00"/>
                </a:solidFill>
                <a:latin typeface="+mn-lt"/>
              </a:rPr>
              <a:t>s love</a:t>
            </a:r>
            <a:r>
              <a:rPr lang="en-US" sz="3600" b="1" i="1" dirty="0">
                <a:solidFill>
                  <a:schemeClr val="bg1"/>
                </a:solidFill>
                <a:latin typeface="+mn-lt"/>
              </a:rPr>
              <a:t> </a:t>
            </a:r>
          </a:p>
          <a:p>
            <a:r>
              <a:rPr lang="en-US" sz="3600" b="1" i="1" dirty="0">
                <a:solidFill>
                  <a:schemeClr val="bg1"/>
                </a:solidFill>
                <a:latin typeface="+mn-lt"/>
              </a:rPr>
              <a:t>as you wait for the mercy </a:t>
            </a:r>
          </a:p>
          <a:p>
            <a:r>
              <a:rPr lang="en-US" sz="3600" b="1" i="1" dirty="0">
                <a:solidFill>
                  <a:schemeClr val="bg1"/>
                </a:solidFill>
                <a:latin typeface="+mn-lt"/>
              </a:rPr>
              <a:t>of </a:t>
            </a:r>
            <a:r>
              <a:rPr lang="en-US" sz="3600" b="1" i="1" dirty="0">
                <a:solidFill>
                  <a:srgbClr val="FFFF00"/>
                </a:solidFill>
                <a:latin typeface="+mn-lt"/>
              </a:rPr>
              <a:t>our Lord Jesus Christ</a:t>
            </a:r>
            <a:r>
              <a:rPr lang="en-US" sz="3600" b="1" i="1" dirty="0">
                <a:solidFill>
                  <a:schemeClr val="bg1"/>
                </a:solidFill>
                <a:latin typeface="+mn-lt"/>
              </a:rPr>
              <a:t> </a:t>
            </a:r>
          </a:p>
          <a:p>
            <a:r>
              <a:rPr lang="en-US" sz="3600" b="1" i="1" dirty="0">
                <a:solidFill>
                  <a:schemeClr val="bg1"/>
                </a:solidFill>
                <a:latin typeface="+mn-lt"/>
              </a:rPr>
              <a:t>to bring you to eternal life.</a:t>
            </a:r>
            <a:endParaRPr lang="en-US" sz="3600" b="1" i="1" dirty="0">
              <a:solidFill>
                <a:schemeClr val="bg1"/>
              </a:solidFill>
              <a:latin typeface="+mn-lt"/>
              <a:hlinkClick r:id="" action="ppaction://noaction"/>
            </a:endParaRP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sz="1600">
              <a:latin typeface="+mn-lt"/>
            </a:endParaRPr>
          </a:p>
        </p:txBody>
      </p:sp>
      <p:sp>
        <p:nvSpPr>
          <p:cNvPr id="21507" name="Rectangle 3"/>
          <p:cNvSpPr>
            <a:spLocks noChangeArrowheads="1"/>
          </p:cNvSpPr>
          <p:nvPr/>
        </p:nvSpPr>
        <p:spPr bwMode="auto">
          <a:xfrm>
            <a:off x="461962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sz="1600">
              <a:latin typeface="+mn-lt"/>
            </a:endParaRPr>
          </a:p>
        </p:txBody>
      </p:sp>
      <p:sp>
        <p:nvSpPr>
          <p:cNvPr id="21508" name="Rectangle 4"/>
          <p:cNvSpPr>
            <a:spLocks noChangeArrowheads="1"/>
          </p:cNvSpPr>
          <p:nvPr/>
        </p:nvSpPr>
        <p:spPr bwMode="auto">
          <a:xfrm>
            <a:off x="-53975" y="0"/>
            <a:ext cx="4676775" cy="7031038"/>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sz="1600">
              <a:latin typeface="+mn-lt"/>
            </a:endParaRPr>
          </a:p>
        </p:txBody>
      </p:sp>
      <p:sp>
        <p:nvSpPr>
          <p:cNvPr id="21509" name="Text Box 5"/>
          <p:cNvSpPr txBox="1">
            <a:spLocks noChangeArrowheads="1"/>
          </p:cNvSpPr>
          <p:nvPr/>
        </p:nvSpPr>
        <p:spPr bwMode="auto">
          <a:xfrm>
            <a:off x="0" y="6477000"/>
            <a:ext cx="4114800" cy="307777"/>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1400" b="1">
                <a:solidFill>
                  <a:schemeClr val="bg1"/>
                </a:solidFill>
                <a:latin typeface="+mn-lt"/>
              </a:rPr>
              <a:t>Marva Dawn, </a:t>
            </a:r>
            <a:r>
              <a:rPr lang="en-US" sz="1400" b="1" i="1">
                <a:solidFill>
                  <a:schemeClr val="bg1"/>
                </a:solidFill>
                <a:latin typeface="+mn-lt"/>
              </a:rPr>
              <a:t>The Unnecessary Pastor</a:t>
            </a:r>
            <a:r>
              <a:rPr lang="en-US" sz="1400" b="1">
                <a:solidFill>
                  <a:schemeClr val="bg1"/>
                </a:solidFill>
                <a:latin typeface="+mn-lt"/>
              </a:rPr>
              <a:t>, p. 237</a:t>
            </a:r>
          </a:p>
        </p:txBody>
      </p:sp>
      <p:sp>
        <p:nvSpPr>
          <p:cNvPr id="21510" name="Text Box 6"/>
          <p:cNvSpPr txBox="1">
            <a:spLocks noChangeArrowheads="1"/>
          </p:cNvSpPr>
          <p:nvPr/>
        </p:nvSpPr>
        <p:spPr bwMode="auto">
          <a:xfrm>
            <a:off x="152400" y="44450"/>
            <a:ext cx="4800600" cy="5847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ts val="113"/>
              </a:spcBef>
            </a:pPr>
            <a:r>
              <a:rPr lang="en-US" sz="3200" b="1">
                <a:solidFill>
                  <a:schemeClr val="bg1"/>
                </a:solidFill>
                <a:latin typeface="+mn-lt"/>
              </a:rPr>
              <a:t>Ephesians 4:4-6</a:t>
            </a:r>
            <a:endParaRPr lang="en-US" sz="3200">
              <a:latin typeface="+mn-lt"/>
            </a:endParaRPr>
          </a:p>
        </p:txBody>
      </p:sp>
      <p:sp>
        <p:nvSpPr>
          <p:cNvPr id="21511" name="Text Box 7"/>
          <p:cNvSpPr txBox="1">
            <a:spLocks noChangeArrowheads="1"/>
          </p:cNvSpPr>
          <p:nvPr/>
        </p:nvSpPr>
        <p:spPr bwMode="auto">
          <a:xfrm>
            <a:off x="6019800" y="304800"/>
            <a:ext cx="2362200" cy="1569660"/>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3200" b="1">
                <a:solidFill>
                  <a:schemeClr val="bg1"/>
                </a:solidFill>
                <a:latin typeface="+mn-lt"/>
              </a:rPr>
              <a:t>above all</a:t>
            </a:r>
          </a:p>
          <a:p>
            <a:r>
              <a:rPr lang="en-US" sz="3200" b="1">
                <a:solidFill>
                  <a:schemeClr val="bg1"/>
                </a:solidFill>
                <a:latin typeface="+mn-lt"/>
              </a:rPr>
              <a:t>through all</a:t>
            </a:r>
          </a:p>
          <a:p>
            <a:r>
              <a:rPr lang="en-US" sz="3200" b="1">
                <a:solidFill>
                  <a:schemeClr val="bg1"/>
                </a:solidFill>
                <a:latin typeface="+mn-lt"/>
              </a:rPr>
              <a:t>in all</a:t>
            </a:r>
          </a:p>
        </p:txBody>
      </p:sp>
      <p:sp>
        <p:nvSpPr>
          <p:cNvPr id="21512" name="Text Box 8"/>
          <p:cNvSpPr txBox="1">
            <a:spLocks noChangeArrowheads="1"/>
          </p:cNvSpPr>
          <p:nvPr/>
        </p:nvSpPr>
        <p:spPr bwMode="auto">
          <a:xfrm>
            <a:off x="4876800" y="3276600"/>
            <a:ext cx="18288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200" b="1" dirty="0">
                <a:solidFill>
                  <a:schemeClr val="bg1"/>
                </a:solidFill>
                <a:latin typeface="+mn-lt"/>
              </a:rPr>
              <a:t>one </a:t>
            </a:r>
            <a:r>
              <a:rPr lang="en-US" sz="3200" b="1" dirty="0">
                <a:solidFill>
                  <a:srgbClr val="FFFF00"/>
                </a:solidFill>
                <a:latin typeface="+mn-lt"/>
              </a:rPr>
              <a:t>Lord</a:t>
            </a:r>
          </a:p>
        </p:txBody>
      </p:sp>
      <p:sp>
        <p:nvSpPr>
          <p:cNvPr id="21513" name="Text Box 9"/>
          <p:cNvSpPr txBox="1">
            <a:spLocks noChangeArrowheads="1"/>
          </p:cNvSpPr>
          <p:nvPr/>
        </p:nvSpPr>
        <p:spPr bwMode="auto">
          <a:xfrm>
            <a:off x="457200" y="3276600"/>
            <a:ext cx="15240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200" b="1">
                <a:solidFill>
                  <a:schemeClr val="bg1"/>
                </a:solidFill>
                <a:latin typeface="+mn-lt"/>
              </a:rPr>
              <a:t>one  body</a:t>
            </a:r>
          </a:p>
        </p:txBody>
      </p:sp>
      <p:sp>
        <p:nvSpPr>
          <p:cNvPr id="21514" name="Text Box 10"/>
          <p:cNvSpPr txBox="1">
            <a:spLocks noChangeArrowheads="1"/>
          </p:cNvSpPr>
          <p:nvPr/>
        </p:nvSpPr>
        <p:spPr bwMode="auto">
          <a:xfrm>
            <a:off x="3124200" y="3276600"/>
            <a:ext cx="18288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r>
              <a:rPr lang="en-US" sz="3200" b="1">
                <a:solidFill>
                  <a:schemeClr val="bg1"/>
                </a:solidFill>
                <a:latin typeface="+mn-lt"/>
              </a:rPr>
              <a:t>   one </a:t>
            </a:r>
            <a:r>
              <a:rPr lang="en-US" sz="3200" b="1">
                <a:solidFill>
                  <a:srgbClr val="FFFF00"/>
                </a:solidFill>
                <a:latin typeface="+mn-lt"/>
              </a:rPr>
              <a:t>Spirit  </a:t>
            </a:r>
            <a:r>
              <a:rPr lang="en-US" sz="3200" b="1">
                <a:solidFill>
                  <a:schemeClr val="bg1"/>
                </a:solidFill>
                <a:latin typeface="+mn-lt"/>
              </a:rPr>
              <a:t>  </a:t>
            </a:r>
          </a:p>
        </p:txBody>
      </p:sp>
      <p:sp>
        <p:nvSpPr>
          <p:cNvPr id="21515" name="Text Box 11"/>
          <p:cNvSpPr txBox="1">
            <a:spLocks noChangeArrowheads="1"/>
          </p:cNvSpPr>
          <p:nvPr/>
        </p:nvSpPr>
        <p:spPr bwMode="auto">
          <a:xfrm>
            <a:off x="6629400" y="3276600"/>
            <a:ext cx="2133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3200" b="1" dirty="0">
                <a:solidFill>
                  <a:schemeClr val="bg1"/>
                </a:solidFill>
                <a:latin typeface="+mn-lt"/>
              </a:rPr>
              <a:t>one </a:t>
            </a:r>
          </a:p>
          <a:p>
            <a:pPr algn="r"/>
            <a:r>
              <a:rPr lang="en-US" sz="3200" b="1" dirty="0">
                <a:solidFill>
                  <a:schemeClr val="bg1"/>
                </a:solidFill>
                <a:latin typeface="+mn-lt"/>
              </a:rPr>
              <a:t>faith</a:t>
            </a:r>
          </a:p>
        </p:txBody>
      </p:sp>
      <p:sp>
        <p:nvSpPr>
          <p:cNvPr id="21516" name="Text Box 12"/>
          <p:cNvSpPr txBox="1">
            <a:spLocks noChangeArrowheads="1"/>
          </p:cNvSpPr>
          <p:nvPr/>
        </p:nvSpPr>
        <p:spPr bwMode="auto">
          <a:xfrm>
            <a:off x="1295400" y="5302250"/>
            <a:ext cx="2133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dirty="0">
                <a:solidFill>
                  <a:schemeClr val="bg1"/>
                </a:solidFill>
                <a:latin typeface="+mn-lt"/>
              </a:rPr>
              <a:t>one </a:t>
            </a:r>
            <a:br>
              <a:rPr lang="en-US" sz="3200" b="1" dirty="0">
                <a:solidFill>
                  <a:schemeClr val="bg1"/>
                </a:solidFill>
                <a:latin typeface="+mn-lt"/>
              </a:rPr>
            </a:br>
            <a:r>
              <a:rPr lang="en-US" sz="3200" b="1" dirty="0">
                <a:solidFill>
                  <a:schemeClr val="bg1"/>
                </a:solidFill>
                <a:latin typeface="+mn-lt"/>
              </a:rPr>
              <a:t>hope</a:t>
            </a:r>
          </a:p>
        </p:txBody>
      </p:sp>
      <p:sp>
        <p:nvSpPr>
          <p:cNvPr id="21517" name="Text Box 13"/>
          <p:cNvSpPr txBox="1">
            <a:spLocks noChangeArrowheads="1"/>
          </p:cNvSpPr>
          <p:nvPr/>
        </p:nvSpPr>
        <p:spPr bwMode="auto">
          <a:xfrm>
            <a:off x="5334000" y="5302250"/>
            <a:ext cx="2895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dirty="0">
                <a:solidFill>
                  <a:schemeClr val="bg1"/>
                </a:solidFill>
                <a:latin typeface="+mn-lt"/>
              </a:rPr>
              <a:t>one </a:t>
            </a:r>
            <a:br>
              <a:rPr lang="en-US" sz="3200" b="1" dirty="0">
                <a:solidFill>
                  <a:schemeClr val="bg1"/>
                </a:solidFill>
                <a:latin typeface="+mn-lt"/>
              </a:rPr>
            </a:br>
            <a:r>
              <a:rPr lang="en-US" sz="3200" b="1" dirty="0">
                <a:solidFill>
                  <a:schemeClr val="bg1"/>
                </a:solidFill>
                <a:latin typeface="+mn-lt"/>
              </a:rPr>
              <a:t>baptism</a:t>
            </a:r>
          </a:p>
        </p:txBody>
      </p:sp>
      <p:grpSp>
        <p:nvGrpSpPr>
          <p:cNvPr id="21518" name="Group 14"/>
          <p:cNvGrpSpPr>
            <a:grpSpLocks/>
          </p:cNvGrpSpPr>
          <p:nvPr/>
        </p:nvGrpSpPr>
        <p:grpSpPr bwMode="auto">
          <a:xfrm>
            <a:off x="1190625" y="1385888"/>
            <a:ext cx="6810375" cy="4024312"/>
            <a:chOff x="2538" y="1632"/>
            <a:chExt cx="2904" cy="1716"/>
          </a:xfrm>
        </p:grpSpPr>
        <p:sp>
          <p:nvSpPr>
            <p:cNvPr id="21519" name="AutoShape 15"/>
            <p:cNvSpPr>
              <a:spLocks noChangeArrowheads="1"/>
            </p:cNvSpPr>
            <p:nvPr/>
          </p:nvSpPr>
          <p:spPr bwMode="auto">
            <a:xfrm>
              <a:off x="3544" y="1676"/>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21520" name="AutoShape 16"/>
            <p:cNvSpPr>
              <a:spLocks noChangeArrowheads="1"/>
            </p:cNvSpPr>
            <p:nvPr/>
          </p:nvSpPr>
          <p:spPr bwMode="auto">
            <a:xfrm flipV="1">
              <a:off x="2584"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grpSp>
          <p:nvGrpSpPr>
            <p:cNvPr id="21521" name="Group 17"/>
            <p:cNvGrpSpPr>
              <a:grpSpLocks/>
            </p:cNvGrpSpPr>
            <p:nvPr/>
          </p:nvGrpSpPr>
          <p:grpSpPr bwMode="auto">
            <a:xfrm>
              <a:off x="2538" y="1632"/>
              <a:ext cx="2904" cy="1716"/>
              <a:chOff x="2538" y="1632"/>
              <a:chExt cx="2904" cy="1716"/>
            </a:xfrm>
          </p:grpSpPr>
          <p:sp>
            <p:nvSpPr>
              <p:cNvPr id="21522" name="Oval 18"/>
              <p:cNvSpPr>
                <a:spLocks noChangeArrowheads="1"/>
              </p:cNvSpPr>
              <p:nvPr/>
            </p:nvSpPr>
            <p:spPr bwMode="auto">
              <a:xfrm flipV="1">
                <a:off x="3966" y="1632"/>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3" name="Oval 19"/>
              <p:cNvSpPr>
                <a:spLocks noChangeArrowheads="1"/>
              </p:cNvSpPr>
              <p:nvPr/>
            </p:nvSpPr>
            <p:spPr bwMode="auto">
              <a:xfrm>
                <a:off x="2538" y="2442"/>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4" name="Oval 20"/>
              <p:cNvSpPr>
                <a:spLocks noChangeArrowheads="1"/>
              </p:cNvSpPr>
              <p:nvPr/>
            </p:nvSpPr>
            <p:spPr bwMode="auto">
              <a:xfrm>
                <a:off x="3006" y="3260"/>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5" name="Oval 21"/>
              <p:cNvSpPr>
                <a:spLocks noChangeArrowheads="1"/>
              </p:cNvSpPr>
              <p:nvPr/>
            </p:nvSpPr>
            <p:spPr bwMode="auto">
              <a:xfrm>
                <a:off x="3482" y="2455"/>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6" name="AutoShape 22"/>
              <p:cNvSpPr>
                <a:spLocks noChangeArrowheads="1"/>
              </p:cNvSpPr>
              <p:nvPr/>
            </p:nvSpPr>
            <p:spPr bwMode="auto">
              <a:xfrm flipV="1">
                <a:off x="4468" y="2492"/>
                <a:ext cx="931" cy="810"/>
              </a:xfrm>
              <a:prstGeom prst="triangle">
                <a:avLst>
                  <a:gd name="adj" fmla="val 50000"/>
                </a:avLst>
              </a:prstGeom>
              <a:noFill/>
              <a:ln w="76200">
                <a:solidFill>
                  <a:srgbClr val="66FFFF"/>
                </a:solidFill>
                <a:miter lim="800000"/>
                <a:headEnd/>
                <a:tailEnd/>
              </a:ln>
              <a:effectLst>
                <a:outerShdw dist="35921" dir="2700000" algn="ctr" rotWithShape="0">
                  <a:schemeClr val="tx1"/>
                </a:outerShdw>
              </a:effectLst>
            </p:spPr>
            <p:txBody>
              <a:bodyPr wrap="none" anchor="ctr"/>
              <a:lstStyle/>
              <a:p>
                <a:endParaRPr lang="en-US" sz="1600">
                  <a:latin typeface="+mn-lt"/>
                </a:endParaRPr>
              </a:p>
            </p:txBody>
          </p:sp>
          <p:sp>
            <p:nvSpPr>
              <p:cNvPr id="21527" name="Oval 23"/>
              <p:cNvSpPr>
                <a:spLocks noChangeArrowheads="1"/>
              </p:cNvSpPr>
              <p:nvPr/>
            </p:nvSpPr>
            <p:spPr bwMode="auto">
              <a:xfrm>
                <a:off x="4428" y="2448"/>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8" name="Oval 24"/>
              <p:cNvSpPr>
                <a:spLocks noChangeArrowheads="1"/>
              </p:cNvSpPr>
              <p:nvPr/>
            </p:nvSpPr>
            <p:spPr bwMode="auto">
              <a:xfrm>
                <a:off x="4896" y="3260"/>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sp>
            <p:nvSpPr>
              <p:cNvPr id="21529" name="Oval 25"/>
              <p:cNvSpPr>
                <a:spLocks noChangeArrowheads="1"/>
              </p:cNvSpPr>
              <p:nvPr/>
            </p:nvSpPr>
            <p:spPr bwMode="auto">
              <a:xfrm>
                <a:off x="5354" y="2455"/>
                <a:ext cx="88" cy="88"/>
              </a:xfrm>
              <a:prstGeom prst="ellipse">
                <a:avLst/>
              </a:prstGeom>
              <a:solidFill>
                <a:schemeClr val="tx1"/>
              </a:solidFill>
              <a:ln w="9525">
                <a:noFill/>
                <a:round/>
                <a:headEnd/>
                <a:tailEnd/>
              </a:ln>
              <a:effectLst/>
            </p:spPr>
            <p:txBody>
              <a:bodyPr wrap="none" anchor="ctr"/>
              <a:lstStyle/>
              <a:p>
                <a:endParaRPr lang="en-US" sz="1600">
                  <a:latin typeface="+mn-lt"/>
                </a:endParaRPr>
              </a:p>
            </p:txBody>
          </p:sp>
        </p:grpSp>
      </p:grpSp>
      <p:sp>
        <p:nvSpPr>
          <p:cNvPr id="21530" name="Text Box 26"/>
          <p:cNvSpPr txBox="1">
            <a:spLocks noChangeArrowheads="1"/>
          </p:cNvSpPr>
          <p:nvPr/>
        </p:nvSpPr>
        <p:spPr bwMode="auto">
          <a:xfrm>
            <a:off x="3386138" y="304800"/>
            <a:ext cx="2514600" cy="107721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pPr>
            <a:r>
              <a:rPr lang="en-US" sz="3200" b="1">
                <a:solidFill>
                  <a:schemeClr val="bg1"/>
                </a:solidFill>
                <a:latin typeface="+mn-lt"/>
              </a:rPr>
              <a:t>one </a:t>
            </a:r>
            <a:r>
              <a:rPr lang="en-US" sz="3200" b="1">
                <a:solidFill>
                  <a:srgbClr val="FFFF00"/>
                </a:solidFill>
                <a:latin typeface="+mn-lt"/>
              </a:rPr>
              <a:t>God </a:t>
            </a:r>
            <a:r>
              <a:rPr lang="en-US" sz="3200" b="1">
                <a:solidFill>
                  <a:schemeClr val="bg1"/>
                </a:solidFill>
                <a:latin typeface="+mn-lt"/>
              </a:rPr>
              <a:t>and </a:t>
            </a:r>
            <a:r>
              <a:rPr lang="en-US" sz="3200" b="1">
                <a:solidFill>
                  <a:srgbClr val="FFFF00"/>
                </a:solidFill>
                <a:latin typeface="+mn-lt"/>
              </a:rPr>
              <a:t>Father</a:t>
            </a:r>
          </a:p>
        </p:txBody>
      </p:sp>
      <p:sp>
        <p:nvSpPr>
          <p:cNvPr id="21531" name="Text Box 27"/>
          <p:cNvSpPr txBox="1">
            <a:spLocks noChangeArrowheads="1"/>
          </p:cNvSpPr>
          <p:nvPr/>
        </p:nvSpPr>
        <p:spPr bwMode="auto">
          <a:xfrm>
            <a:off x="3943350" y="2286000"/>
            <a:ext cx="1371600" cy="646331"/>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v. 6</a:t>
            </a:r>
          </a:p>
        </p:txBody>
      </p:sp>
      <p:sp>
        <p:nvSpPr>
          <p:cNvPr id="21532" name="Text Box 28"/>
          <p:cNvSpPr txBox="1">
            <a:spLocks noChangeArrowheads="1"/>
          </p:cNvSpPr>
          <p:nvPr/>
        </p:nvSpPr>
        <p:spPr bwMode="auto">
          <a:xfrm>
            <a:off x="1695450" y="3657600"/>
            <a:ext cx="1371600" cy="646331"/>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v. 4</a:t>
            </a:r>
          </a:p>
        </p:txBody>
      </p:sp>
      <p:sp>
        <p:nvSpPr>
          <p:cNvPr id="21533" name="Text Box 29"/>
          <p:cNvSpPr txBox="1">
            <a:spLocks noChangeArrowheads="1"/>
          </p:cNvSpPr>
          <p:nvPr/>
        </p:nvSpPr>
        <p:spPr bwMode="auto">
          <a:xfrm>
            <a:off x="6134100" y="3657600"/>
            <a:ext cx="1371600" cy="646331"/>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lgn="ctr">
              <a:spcBef>
                <a:spcPct val="50000"/>
              </a:spcBef>
            </a:pPr>
            <a:r>
              <a:rPr lang="en-US" sz="3600" b="1">
                <a:solidFill>
                  <a:schemeClr val="bg1"/>
                </a:solidFill>
                <a:latin typeface="+mn-lt"/>
              </a:rPr>
              <a:t>v. 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56"/>
        </a:solidFill>
        <a:effectLst/>
      </p:bgPr>
    </p:bg>
    <p:spTree>
      <p:nvGrpSpPr>
        <p:cNvPr id="1" name=""/>
        <p:cNvGrpSpPr/>
        <p:nvPr/>
      </p:nvGrpSpPr>
      <p:grpSpPr>
        <a:xfrm>
          <a:off x="0" y="0"/>
          <a:ext cx="0" cy="0"/>
          <a:chOff x="0" y="0"/>
          <a:chExt cx="0" cy="0"/>
        </a:xfrm>
      </p:grpSpPr>
      <p:pic>
        <p:nvPicPr>
          <p:cNvPr id="3" name="Picture 2" descr="dove-holy-spiri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0" y="18288"/>
            <a:ext cx="6477000" cy="6839712"/>
          </a:xfrm>
          <a:prstGeom prst="rect">
            <a:avLst/>
          </a:prstGeom>
        </p:spPr>
      </p:pic>
      <p:sp>
        <p:nvSpPr>
          <p:cNvPr id="2" name="Title 1"/>
          <p:cNvSpPr>
            <a:spLocks noGrp="1"/>
          </p:cNvSpPr>
          <p:nvPr>
            <p:ph type="title"/>
          </p:nvPr>
        </p:nvSpPr>
        <p:spPr/>
        <p:txBody>
          <a:bodyPr/>
          <a:lstStyle/>
          <a:p>
            <a:r>
              <a:rPr lang="en-US" sz="4000" b="1" dirty="0">
                <a:effectLst>
                  <a:outerShdw blurRad="60325" dist="76200" dir="2700000" algn="tl" rotWithShape="0">
                    <a:srgbClr val="000000">
                      <a:alpha val="84000"/>
                    </a:srgbClr>
                  </a:outerShdw>
                </a:effectLst>
              </a:rPr>
              <a:t>The Personality of the Spirit</a:t>
            </a:r>
          </a:p>
        </p:txBody>
      </p:sp>
      <p:sp>
        <p:nvSpPr>
          <p:cNvPr id="4" name="Title 1"/>
          <p:cNvSpPr txBox="1">
            <a:spLocks/>
          </p:cNvSpPr>
          <p:nvPr/>
        </p:nvSpPr>
        <p:spPr bwMode="auto">
          <a:xfrm>
            <a:off x="1371600" y="1905000"/>
            <a:ext cx="7620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742950" indent="-742950" algn="l">
              <a:buFont typeface="+mj-lt"/>
              <a:buAutoNum type="alphaUcPeriod"/>
            </a:pPr>
            <a:r>
              <a:rPr lang="en-US" sz="4000" b="1" dirty="0">
                <a:effectLst>
                  <a:outerShdw blurRad="60325" dist="76200" dir="2700000" algn="tl" rotWithShape="0">
                    <a:srgbClr val="000000">
                      <a:alpha val="84000"/>
                    </a:srgbClr>
                  </a:outerShdw>
                </a:effectLst>
              </a:rPr>
              <a:t>Attributes</a:t>
            </a:r>
          </a:p>
          <a:p>
            <a:pPr marL="742950" indent="-742950" algn="l">
              <a:buFont typeface="+mj-lt"/>
              <a:buAutoNum type="alphaUcPeriod"/>
            </a:pPr>
            <a:r>
              <a:rPr lang="en-US" sz="4000" b="1" dirty="0">
                <a:effectLst>
                  <a:outerShdw blurRad="60325" dist="76200" dir="2700000" algn="tl" rotWithShape="0">
                    <a:srgbClr val="000000">
                      <a:alpha val="84000"/>
                    </a:srgbClr>
                  </a:outerShdw>
                </a:effectLst>
              </a:rPr>
              <a:t>Actions</a:t>
            </a:r>
          </a:p>
          <a:p>
            <a:pPr marL="742950" indent="-742950" algn="l">
              <a:buFont typeface="+mj-lt"/>
              <a:buAutoNum type="alphaUcPeriod"/>
            </a:pPr>
            <a:r>
              <a:rPr lang="en-US" sz="4000" b="1" dirty="0">
                <a:effectLst>
                  <a:outerShdw blurRad="60325" dist="76200" dir="2700000" algn="tl" rotWithShape="0">
                    <a:srgbClr val="000000">
                      <a:alpha val="84000"/>
                    </a:srgbClr>
                  </a:outerShdw>
                </a:effectLst>
              </a:rPr>
              <a:t>Ascriptions</a:t>
            </a:r>
          </a:p>
          <a:p>
            <a:pPr marL="742950" indent="-742950" algn="l">
              <a:buFont typeface="+mj-lt"/>
              <a:buAutoNum type="alphaUcPeriod"/>
            </a:pPr>
            <a:r>
              <a:rPr lang="en-US" sz="4000" b="1" dirty="0">
                <a:effectLst>
                  <a:outerShdw blurRad="60325" dist="76200" dir="2700000" algn="tl" rotWithShape="0">
                    <a:srgbClr val="000000">
                      <a:alpha val="84000"/>
                    </a:srgbClr>
                  </a:outerShdw>
                </a:effectLst>
              </a:rPr>
              <a:t>Relationships</a:t>
            </a:r>
          </a:p>
          <a:p>
            <a:pPr marL="742950" indent="-742950" algn="l">
              <a:buFont typeface="+mj-lt"/>
              <a:buAutoNum type="alphaUcPeriod"/>
            </a:pPr>
            <a:r>
              <a:rPr lang="en-US" sz="4000" b="1" dirty="0">
                <a:effectLst>
                  <a:outerShdw blurRad="60325" dist="76200" dir="2700000" algn="tl" rotWithShape="0">
                    <a:srgbClr val="000000">
                      <a:alpha val="84000"/>
                    </a:srgbClr>
                  </a:outerShdw>
                </a:effectLst>
              </a:rPr>
              <a:t>Grammar</a:t>
            </a:r>
          </a:p>
        </p:txBody>
      </p:sp>
      <p:sp>
        <p:nvSpPr>
          <p:cNvPr id="5" name="TextBox 4"/>
          <p:cNvSpPr txBox="1"/>
          <p:nvPr/>
        </p:nvSpPr>
        <p:spPr>
          <a:xfrm>
            <a:off x="8702803" y="0"/>
            <a:ext cx="355686" cy="461665"/>
          </a:xfrm>
          <a:prstGeom prst="rect">
            <a:avLst/>
          </a:prstGeom>
          <a:noFill/>
        </p:spPr>
        <p:txBody>
          <a:bodyPr wrap="none" rtlCol="0">
            <a:spAutoFit/>
          </a:bodyPr>
          <a:lstStyle/>
          <a:p>
            <a:r>
              <a:rPr lang="en-US" sz="2400" b="1" dirty="0">
                <a:solidFill>
                  <a:srgbClr val="00007D"/>
                </a:solidFill>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9441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991600" cy="838200"/>
          </a:xfrm>
          <a:solidFill>
            <a:srgbClr val="FF0000"/>
          </a:solidFill>
        </p:spPr>
        <p:txBody>
          <a:bodyPr/>
          <a:lstStyle/>
          <a:p>
            <a:r>
              <a:rPr lang="en-US" sz="4000" b="1" dirty="0">
                <a:effectLst>
                  <a:outerShdw blurRad="38100" dist="38100" dir="2700000" algn="tl">
                    <a:srgbClr val="000000">
                      <a:alpha val="43137"/>
                    </a:srgbClr>
                  </a:outerShdw>
                </a:effectLst>
              </a:rPr>
              <a:t>Misunderstandings of the Trinity</a:t>
            </a:r>
          </a:p>
        </p:txBody>
      </p:sp>
      <p:sp>
        <p:nvSpPr>
          <p:cNvPr id="3" name="Title 1"/>
          <p:cNvSpPr txBox="1">
            <a:spLocks/>
          </p:cNvSpPr>
          <p:nvPr/>
        </p:nvSpPr>
        <p:spPr bwMode="auto">
          <a:xfrm>
            <a:off x="0" y="1676400"/>
            <a:ext cx="91440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31813" indent="-531813" algn="l"/>
            <a:r>
              <a:rPr lang="en-US" sz="2800" b="1" dirty="0"/>
              <a:t>1.	</a:t>
            </a:r>
            <a:r>
              <a:rPr lang="en-US" sz="2800" b="1" u="sng" dirty="0" err="1"/>
              <a:t>Tritheism</a:t>
            </a:r>
            <a:r>
              <a:rPr lang="en-US" sz="2800" b="1" dirty="0"/>
              <a:t>: three persons who are three gods</a:t>
            </a:r>
          </a:p>
          <a:p>
            <a:pPr marL="531813" indent="-531813" algn="l"/>
            <a:r>
              <a:rPr lang="en-US" sz="2800" b="1" dirty="0"/>
              <a:t> </a:t>
            </a:r>
          </a:p>
          <a:p>
            <a:pPr marL="531813" indent="-531813" algn="l"/>
            <a:r>
              <a:rPr lang="en-US" sz="2800" b="1" dirty="0"/>
              <a:t>2.	</a:t>
            </a:r>
            <a:r>
              <a:rPr lang="en-US" sz="2800" b="1" u="sng" dirty="0"/>
              <a:t>Modalism</a:t>
            </a:r>
            <a:r>
              <a:rPr lang="en-US" sz="2800" b="1" dirty="0"/>
              <a:t>:  one person who manifests himself in three different ways</a:t>
            </a:r>
          </a:p>
          <a:p>
            <a:pPr marL="531813" indent="-531813" algn="l"/>
            <a:r>
              <a:rPr lang="en-US" sz="2800" b="1" dirty="0"/>
              <a:t> </a:t>
            </a:r>
          </a:p>
          <a:p>
            <a:pPr marL="531813" indent="-531813" algn="l"/>
            <a:r>
              <a:rPr lang="en-US" sz="2800" b="1" dirty="0"/>
              <a:t>3.	</a:t>
            </a:r>
            <a:r>
              <a:rPr lang="en-US" sz="2800" b="1" u="sng" dirty="0"/>
              <a:t>Unitarianism</a:t>
            </a:r>
            <a:r>
              <a:rPr lang="en-US" sz="2800" b="1" dirty="0"/>
              <a:t>: one person who is the only God</a:t>
            </a:r>
          </a:p>
          <a:p>
            <a:pPr marL="531813" indent="-531813" algn="l"/>
            <a:r>
              <a:rPr lang="en-US" sz="2800" b="1" dirty="0"/>
              <a:t> </a:t>
            </a:r>
          </a:p>
          <a:p>
            <a:pPr marL="531813" indent="-531813" algn="l"/>
            <a:r>
              <a:rPr lang="en-US" sz="2800" b="1" dirty="0"/>
              <a:t>4.	</a:t>
            </a:r>
            <a:r>
              <a:rPr lang="en-US" sz="2800" b="1" u="sng" dirty="0"/>
              <a:t>Nonsense</a:t>
            </a:r>
            <a:r>
              <a:rPr lang="en-US" sz="2800" b="1" dirty="0"/>
              <a:t>: one person who is at the same time three persons</a:t>
            </a:r>
          </a:p>
        </p:txBody>
      </p:sp>
      <p:sp>
        <p:nvSpPr>
          <p:cNvPr id="4" name="TextBox 3"/>
          <p:cNvSpPr txBox="1"/>
          <p:nvPr/>
        </p:nvSpPr>
        <p:spPr>
          <a:xfrm>
            <a:off x="8610600" y="0"/>
            <a:ext cx="44134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iv</a:t>
            </a:r>
          </a:p>
        </p:txBody>
      </p:sp>
    </p:spTree>
    <p:extLst>
      <p:ext uri="{BB962C8B-B14F-4D97-AF65-F5344CB8AC3E}">
        <p14:creationId xmlns:p14="http://schemas.microsoft.com/office/powerpoint/2010/main" val="225117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truejesuschurchadamro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9183688"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0" y="0"/>
            <a:ext cx="9144000" cy="762000"/>
          </a:xfrm>
          <a:solidFill>
            <a:schemeClr val="accent1">
              <a:lumMod val="50000"/>
            </a:schemeClr>
          </a:solidFill>
        </p:spPr>
        <p:txBody>
          <a:bodyPr/>
          <a:lstStyle/>
          <a:p>
            <a:pPr eaLnBrk="1" hangingPunct="1">
              <a:defRPr/>
            </a:pPr>
            <a:r>
              <a:rPr lang="en-US" sz="3200">
                <a:solidFill>
                  <a:srgbClr val="FFFFFF"/>
                </a:solidFill>
                <a:latin typeface="Bank Gothic" pitchFamily="-111" charset="0"/>
                <a:ea typeface="Bank Gothic" pitchFamily="-111" charset="0"/>
                <a:cs typeface="Bank Gothic" pitchFamily="-111" charset="0"/>
              </a:rPr>
              <a:t>True Jesus Church, Adam Road</a:t>
            </a:r>
          </a:p>
        </p:txBody>
      </p:sp>
      <p:sp>
        <p:nvSpPr>
          <p:cNvPr id="92163" name="Text Box 2"/>
          <p:cNvSpPr txBox="1">
            <a:spLocks noChangeArrowheads="1"/>
          </p:cNvSpPr>
          <p:nvPr/>
        </p:nvSpPr>
        <p:spPr bwMode="auto">
          <a:xfrm>
            <a:off x="9183687" y="0"/>
            <a:ext cx="646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rPr>
              <a:t>200</a:t>
            </a:r>
          </a:p>
        </p:txBody>
      </p:sp>
      <p:sp>
        <p:nvSpPr>
          <p:cNvPr id="8" name="Title 1"/>
          <p:cNvSpPr txBox="1">
            <a:spLocks/>
          </p:cNvSpPr>
          <p:nvPr/>
        </p:nvSpPr>
        <p:spPr bwMode="auto">
          <a:xfrm>
            <a:off x="152400" y="914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ru-RU" sz="3200" b="1" dirty="0">
                <a:solidFill>
                  <a:srgbClr val="FFFFFF"/>
                </a:solidFill>
                <a:effectLst>
                  <a:outerShdw blurRad="38100" dist="38100" dir="2700000" algn="tl">
                    <a:srgbClr val="000000"/>
                  </a:outerShdw>
                </a:effectLst>
                <a:latin typeface="Geneva" charset="0"/>
                <a:cs typeface="Geneva" charset="0"/>
              </a:rPr>
              <a:t>"</a:t>
            </a:r>
            <a:r>
              <a:rPr lang="en-US" sz="3200" b="1" dirty="0">
                <a:solidFill>
                  <a:srgbClr val="FFFFFF"/>
                </a:solidFill>
                <a:effectLst>
                  <a:outerShdw blurRad="38100" dist="38100" dir="2700000" algn="tl">
                    <a:srgbClr val="000000"/>
                  </a:outerShdw>
                </a:effectLst>
                <a:latin typeface="Geneva" charset="0"/>
                <a:cs typeface="Geneva" charset="0"/>
              </a:rPr>
              <a:t>Jesus is the heavenly Father</a:t>
            </a:r>
            <a:r>
              <a:rPr lang="ru-RU" sz="3200" b="1" dirty="0">
                <a:solidFill>
                  <a:srgbClr val="FFFFFF"/>
                </a:solidFill>
                <a:effectLst>
                  <a:outerShdw blurRad="38100" dist="38100" dir="2700000" algn="tl">
                    <a:srgbClr val="000000"/>
                  </a:outerShdw>
                </a:effectLst>
                <a:latin typeface="Geneva" charset="0"/>
                <a:cs typeface="Geneva" charset="0"/>
              </a:rPr>
              <a:t>"</a:t>
            </a:r>
            <a:r>
              <a:rPr lang="en-US" sz="3200" b="1" dirty="0">
                <a:solidFill>
                  <a:srgbClr val="FFFFFF"/>
                </a:solidFill>
                <a:effectLst>
                  <a:outerShdw blurRad="38100" dist="38100" dir="2700000" algn="tl">
                    <a:srgbClr val="000000"/>
                  </a:outerShdw>
                </a:effectLst>
                <a:latin typeface="Geneva" charset="0"/>
                <a:cs typeface="Geneva" charset="0"/>
              </a:rPr>
              <a:t> !!  ??</a:t>
            </a:r>
          </a:p>
        </p:txBody>
      </p:sp>
      <p:sp>
        <p:nvSpPr>
          <p:cNvPr id="9" name="Title 1"/>
          <p:cNvSpPr txBox="1">
            <a:spLocks/>
          </p:cNvSpPr>
          <p:nvPr/>
        </p:nvSpPr>
        <p:spPr bwMode="auto">
          <a:xfrm>
            <a:off x="152400" y="1676400"/>
            <a:ext cx="8153400" cy="685800"/>
          </a:xfrm>
          <a:prstGeom prst="rect">
            <a:avLst/>
          </a:prstGeom>
          <a:solidFill>
            <a:srgbClr val="FF0000"/>
          </a:solid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dirty="0">
                <a:solidFill>
                  <a:srgbClr val="FFFFFF"/>
                </a:solidFill>
                <a:effectLst>
                  <a:outerShdw blurRad="38100" dist="38100" dir="2700000" algn="tl">
                    <a:srgbClr val="000000"/>
                  </a:outerShdw>
                </a:effectLst>
                <a:latin typeface="Geneva" charset="0"/>
                <a:cs typeface="Geneva" charset="0"/>
              </a:rPr>
              <a:t>= Modalism</a:t>
            </a:r>
          </a:p>
        </p:txBody>
      </p:sp>
    </p:spTree>
    <p:extLst>
      <p:ext uri="{BB962C8B-B14F-4D97-AF65-F5344CB8AC3E}">
        <p14:creationId xmlns:p14="http://schemas.microsoft.com/office/powerpoint/2010/main" val="32833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3" descr="frostroadcopy2hu.jpg"/>
          <p:cNvPicPr>
            <a:picLocks noChangeAspect="1"/>
          </p:cNvPicPr>
          <p:nvPr/>
        </p:nvPicPr>
        <p:blipFill>
          <a:blip r:embed="rId2">
            <a:lum brigh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xfrm>
            <a:off x="381000" y="0"/>
            <a:ext cx="2362200" cy="4876800"/>
          </a:xfrm>
        </p:spPr>
        <p:txBody>
          <a:bodyPr/>
          <a:lstStyle/>
          <a:p>
            <a:pPr eaLnBrk="1" hangingPunct="1">
              <a:defRPr/>
            </a:pPr>
            <a:r>
              <a:rPr lang="en-US" sz="3200">
                <a:solidFill>
                  <a:srgbClr val="FFFFFF"/>
                </a:solidFill>
                <a:effectLst>
                  <a:outerShdw blurRad="38100" dist="38100" dir="2700000" algn="tl">
                    <a:srgbClr val="000000"/>
                  </a:outerShdw>
                </a:effectLst>
                <a:latin typeface="Bank Gothic" charset="0"/>
                <a:ea typeface="ＭＳ Ｐゴシック" charset="0"/>
                <a:cs typeface="Bank Gothic" charset="0"/>
              </a:rPr>
              <a:t>What Does the True Jesus Church Believe?</a:t>
            </a:r>
          </a:p>
        </p:txBody>
      </p:sp>
      <p:sp>
        <p:nvSpPr>
          <p:cNvPr id="5" name="Title 1"/>
          <p:cNvSpPr txBox="1">
            <a:spLocks/>
          </p:cNvSpPr>
          <p:nvPr/>
        </p:nvSpPr>
        <p:spPr bwMode="auto">
          <a:xfrm>
            <a:off x="2438400" y="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Identification with TJC</a:t>
            </a:r>
          </a:p>
        </p:txBody>
      </p:sp>
      <p:grpSp>
        <p:nvGrpSpPr>
          <p:cNvPr id="3" name="Group 7"/>
          <p:cNvGrpSpPr>
            <a:grpSpLocks/>
          </p:cNvGrpSpPr>
          <p:nvPr/>
        </p:nvGrpSpPr>
        <p:grpSpPr bwMode="auto">
          <a:xfrm>
            <a:off x="2438400" y="304800"/>
            <a:ext cx="6705600" cy="1219200"/>
            <a:chOff x="2438400" y="533400"/>
            <a:chExt cx="6705600" cy="1219200"/>
          </a:xfrm>
        </p:grpSpPr>
        <p:sp>
          <p:nvSpPr>
            <p:cNvPr id="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Baptism in TJC (Head Bowed)</a:t>
              </a:r>
            </a:p>
          </p:txBody>
        </p:sp>
      </p:grpSp>
      <p:grpSp>
        <p:nvGrpSpPr>
          <p:cNvPr id="4" name="Group 8"/>
          <p:cNvGrpSpPr>
            <a:grpSpLocks/>
          </p:cNvGrpSpPr>
          <p:nvPr/>
        </p:nvGrpSpPr>
        <p:grpSpPr bwMode="auto">
          <a:xfrm>
            <a:off x="2438400" y="1143000"/>
            <a:ext cx="6705600" cy="1219200"/>
            <a:chOff x="2438400" y="533400"/>
            <a:chExt cx="6705600" cy="1219200"/>
          </a:xfrm>
        </p:grpSpPr>
        <p:sp>
          <p:nvSpPr>
            <p:cNvPr id="10"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11"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Footwashing by TJC Minister</a:t>
              </a:r>
            </a:p>
          </p:txBody>
        </p:sp>
      </p:grpSp>
      <p:grpSp>
        <p:nvGrpSpPr>
          <p:cNvPr id="8" name="Group 11"/>
          <p:cNvGrpSpPr>
            <a:grpSpLocks/>
          </p:cNvGrpSpPr>
          <p:nvPr/>
        </p:nvGrpSpPr>
        <p:grpSpPr bwMode="auto">
          <a:xfrm>
            <a:off x="2438400" y="1981200"/>
            <a:ext cx="6705600" cy="1219200"/>
            <a:chOff x="2438400" y="533400"/>
            <a:chExt cx="6705600" cy="1219200"/>
          </a:xfrm>
        </p:grpSpPr>
        <p:sp>
          <p:nvSpPr>
            <p:cNvPr id="13"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14"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Communion (Transubstantiation)</a:t>
              </a:r>
            </a:p>
          </p:txBody>
        </p:sp>
      </p:grpSp>
      <p:grpSp>
        <p:nvGrpSpPr>
          <p:cNvPr id="9" name="Group 14"/>
          <p:cNvGrpSpPr>
            <a:grpSpLocks/>
          </p:cNvGrpSpPr>
          <p:nvPr/>
        </p:nvGrpSpPr>
        <p:grpSpPr bwMode="auto">
          <a:xfrm>
            <a:off x="2438400" y="2819400"/>
            <a:ext cx="6705600" cy="1219200"/>
            <a:chOff x="2438400" y="533400"/>
            <a:chExt cx="6705600" cy="1219200"/>
          </a:xfrm>
        </p:grpSpPr>
        <p:sp>
          <p:nvSpPr>
            <p:cNvPr id="16"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17"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Reception of the Holy Spirit</a:t>
              </a:r>
            </a:p>
          </p:txBody>
        </p:sp>
      </p:grpSp>
      <p:grpSp>
        <p:nvGrpSpPr>
          <p:cNvPr id="12" name="Group 17"/>
          <p:cNvGrpSpPr>
            <a:grpSpLocks/>
          </p:cNvGrpSpPr>
          <p:nvPr/>
        </p:nvGrpSpPr>
        <p:grpSpPr bwMode="auto">
          <a:xfrm>
            <a:off x="2438400" y="3657600"/>
            <a:ext cx="6705600" cy="1219200"/>
            <a:chOff x="2438400" y="533400"/>
            <a:chExt cx="6705600" cy="1219200"/>
          </a:xfrm>
        </p:grpSpPr>
        <p:sp>
          <p:nvSpPr>
            <p:cNvPr id="19"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20"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Speaking in Tongues</a:t>
              </a:r>
            </a:p>
          </p:txBody>
        </p:sp>
      </p:grpSp>
      <p:grpSp>
        <p:nvGrpSpPr>
          <p:cNvPr id="15" name="Group 20"/>
          <p:cNvGrpSpPr>
            <a:grpSpLocks/>
          </p:cNvGrpSpPr>
          <p:nvPr/>
        </p:nvGrpSpPr>
        <p:grpSpPr bwMode="auto">
          <a:xfrm>
            <a:off x="2438400" y="4495800"/>
            <a:ext cx="6705600" cy="1219200"/>
            <a:chOff x="2438400" y="533400"/>
            <a:chExt cx="6705600" cy="1219200"/>
          </a:xfrm>
        </p:grpSpPr>
        <p:sp>
          <p:nvSpPr>
            <p:cNvPr id="22"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23"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(Faith in Christ?  No!)</a:t>
              </a:r>
            </a:p>
          </p:txBody>
        </p:sp>
      </p:grpSp>
      <p:grpSp>
        <p:nvGrpSpPr>
          <p:cNvPr id="18" name="Group 23"/>
          <p:cNvGrpSpPr>
            <a:grpSpLocks/>
          </p:cNvGrpSpPr>
          <p:nvPr/>
        </p:nvGrpSpPr>
        <p:grpSpPr bwMode="auto">
          <a:xfrm>
            <a:off x="2438400" y="5410200"/>
            <a:ext cx="6705600" cy="1219200"/>
            <a:chOff x="2438400" y="533400"/>
            <a:chExt cx="6705600" cy="1219200"/>
          </a:xfrm>
        </p:grpSpPr>
        <p:sp>
          <p:nvSpPr>
            <p:cNvPr id="25" name="Title 1"/>
            <p:cNvSpPr txBox="1">
              <a:spLocks/>
            </p:cNvSpPr>
            <p:nvPr/>
          </p:nvSpPr>
          <p:spPr bwMode="auto">
            <a:xfrm>
              <a:off x="2438400" y="5334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5400" b="1">
                  <a:solidFill>
                    <a:srgbClr val="FFFFFF"/>
                  </a:solidFill>
                  <a:effectLst>
                    <a:outerShdw blurRad="38100" dist="38100" dir="2700000" algn="tl">
                      <a:srgbClr val="000000"/>
                    </a:outerShdw>
                  </a:effectLst>
                  <a:latin typeface="Geneva" charset="0"/>
                  <a:cs typeface="Geneva" charset="0"/>
                </a:rPr>
                <a:t>=</a:t>
              </a:r>
            </a:p>
          </p:txBody>
        </p:sp>
        <p:sp>
          <p:nvSpPr>
            <p:cNvPr id="26" name="Title 1"/>
            <p:cNvSpPr txBox="1">
              <a:spLocks/>
            </p:cNvSpPr>
            <p:nvPr/>
          </p:nvSpPr>
          <p:spPr bwMode="auto">
            <a:xfrm>
              <a:off x="2438400" y="1066800"/>
              <a:ext cx="6705600" cy="6858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200" b="1">
                  <a:solidFill>
                    <a:srgbClr val="FFFFFF"/>
                  </a:solidFill>
                  <a:effectLst>
                    <a:outerShdw blurRad="38100" dist="38100" dir="2700000" algn="tl">
                      <a:srgbClr val="000000"/>
                    </a:outerShdw>
                  </a:effectLst>
                  <a:latin typeface="Geneva" charset="0"/>
                  <a:cs typeface="Geneva" charset="0"/>
                </a:rPr>
                <a:t>Salvation ! ? ! ?</a:t>
              </a:r>
            </a:p>
          </p:txBody>
        </p:sp>
      </p:grpSp>
      <p:sp>
        <p:nvSpPr>
          <p:cNvPr id="93195" name="Text Box 2"/>
          <p:cNvSpPr txBox="1">
            <a:spLocks noChangeArrowheads="1"/>
          </p:cNvSpPr>
          <p:nvPr/>
        </p:nvSpPr>
        <p:spPr bwMode="auto">
          <a:xfrm>
            <a:off x="9183687" y="0"/>
            <a:ext cx="646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FF"/>
                </a:solidFill>
              </a:rPr>
              <a:t>200</a:t>
            </a:r>
          </a:p>
        </p:txBody>
      </p:sp>
      <p:pic>
        <p:nvPicPr>
          <p:cNvPr id="93196" name="Picture 27" descr="welcome-to-glcc1.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4419600"/>
            <a:ext cx="3352800" cy="2346325"/>
          </a:xfrm>
          <a:prstGeom prst="rect">
            <a:avLst/>
          </a:prstGeom>
          <a:noFill/>
          <a:ln w="57150">
            <a:solidFill>
              <a:srgbClr val="000000"/>
            </a:solidFill>
            <a:round/>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2904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5"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4325"/>
            <a:ext cx="9144000" cy="623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6" name="Text Box 2"/>
          <p:cNvSpPr txBox="1">
            <a:spLocks noChangeArrowheads="1"/>
          </p:cNvSpPr>
          <p:nvPr/>
        </p:nvSpPr>
        <p:spPr bwMode="auto">
          <a:xfrm>
            <a:off x="8610600"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000000"/>
                </a:solidFill>
                <a:latin typeface="Arial"/>
                <a:cs typeface="Arial"/>
              </a:rPr>
              <a:t>vi</a:t>
            </a:r>
          </a:p>
        </p:txBody>
      </p:sp>
      <p:sp>
        <p:nvSpPr>
          <p:cNvPr id="98307" name="Rectangle 10"/>
          <p:cNvSpPr>
            <a:spLocks noGrp="1" noChangeArrowheads="1"/>
          </p:cNvSpPr>
          <p:nvPr>
            <p:ph type="title" idx="4294967295"/>
          </p:nvPr>
        </p:nvSpPr>
        <p:spPr>
          <a:xfrm>
            <a:off x="762000" y="0"/>
            <a:ext cx="7543800" cy="1143000"/>
          </a:xfrm>
          <a:solidFill>
            <a:srgbClr val="373D6C"/>
          </a:solidFill>
        </p:spPr>
        <p:txBody>
          <a:bodyPr/>
          <a:lstStyle/>
          <a:p>
            <a:pPr eaLnBrk="1" hangingPunct="1"/>
            <a:r>
              <a:rPr lang="en-US" sz="4400">
                <a:solidFill>
                  <a:srgbClr val="FFCC00"/>
                </a:solidFill>
                <a:latin typeface="Optima ExtraBlack" charset="0"/>
                <a:ea typeface="ＭＳ Ｐゴシック" charset="0"/>
                <a:cs typeface="ＭＳ Ｐゴシック" charset="0"/>
              </a:rPr>
              <a:t>Different Views of God</a:t>
            </a:r>
          </a:p>
        </p:txBody>
      </p:sp>
    </p:spTree>
    <p:extLst>
      <p:ext uri="{BB962C8B-B14F-4D97-AF65-F5344CB8AC3E}">
        <p14:creationId xmlns:p14="http://schemas.microsoft.com/office/powerpoint/2010/main" val="103355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grpSp>
      <p:grpSp>
        <p:nvGrpSpPr>
          <p:cNvPr id="3077"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grpSp>
      <p:sp>
        <p:nvSpPr>
          <p:cNvPr id="3080"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a:spcBef>
                <a:spcPct val="50000"/>
              </a:spcBef>
              <a:buFontTx/>
              <a:buChar char="•"/>
            </a:pPr>
            <a:endParaRPr lang="en-US" sz="2400">
              <a:latin typeface="+mn-lt"/>
            </a:endParaRPr>
          </a:p>
        </p:txBody>
      </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2" name="Title 1"/>
          <p:cNvSpPr>
            <a:spLocks noGrp="1"/>
          </p:cNvSpPr>
          <p:nvPr>
            <p:ph type="title" idx="4294967295"/>
          </p:nvPr>
        </p:nvSpPr>
        <p:spPr>
          <a:xfrm>
            <a:off x="0" y="76200"/>
            <a:ext cx="5181600" cy="762000"/>
          </a:xfrm>
        </p:spPr>
        <p:txBody>
          <a:bodyPr anchor="t"/>
          <a:lstStyle/>
          <a:p>
            <a:pPr algn="l">
              <a:lnSpc>
                <a:spcPct val="90000"/>
              </a:lnSpc>
            </a:pPr>
            <a:r>
              <a:rPr lang="en-US" sz="2400" b="1" dirty="0">
                <a:solidFill>
                  <a:srgbClr val="FFFFFF"/>
                </a:solidFill>
                <a:effectLst/>
                <a:latin typeface="Arial"/>
                <a:ea typeface="+mj-ea"/>
                <a:cs typeface="+mj-cs"/>
              </a:rPr>
              <a:t>The Trinity Diagrammed</a:t>
            </a:r>
            <a:endParaRPr lang="en-US" sz="3600" dirty="0"/>
          </a:p>
        </p:txBody>
      </p:sp>
      <p:sp>
        <p:nvSpPr>
          <p:cNvPr id="23" name="TextBox 22"/>
          <p:cNvSpPr txBox="1"/>
          <p:nvPr/>
        </p:nvSpPr>
        <p:spPr>
          <a:xfrm>
            <a:off x="8610600" y="0"/>
            <a:ext cx="52685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vii</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r>
              <a:rPr lang="en-US" altLang="zh-CN" sz="3600" dirty="0">
                <a:solidFill>
                  <a:srgbClr val="FFFFFF"/>
                </a:solidFill>
                <a:latin typeface="Arial" charset="0"/>
                <a:ea typeface="SimSun" charset="0"/>
                <a:cs typeface="SimSun" charset="0"/>
              </a:rPr>
              <a:t>The Holy Spirit in Relation to Man</a:t>
            </a: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en-US" b="1" dirty="0">
                <a:solidFill>
                  <a:srgbClr val="FFFFFF"/>
                </a:solidFill>
                <a:effectLst>
                  <a:outerShdw blurRad="38100" dist="38100" dir="2700000" algn="tl">
                    <a:srgbClr val="000000"/>
                  </a:outerShdw>
                </a:effectLst>
                <a:cs typeface="Arial" charset="0"/>
              </a:rPr>
              <a:t>ix</a:t>
            </a:r>
          </a:p>
        </p:txBody>
      </p:sp>
      <p:graphicFrame>
        <p:nvGraphicFramePr>
          <p:cNvPr id="5" name="Table 4"/>
          <p:cNvGraphicFramePr>
            <a:graphicFrameLocks noGrp="1"/>
          </p:cNvGraphicFramePr>
          <p:nvPr>
            <p:extLst>
              <p:ext uri="{D42A27DB-BD31-4B8C-83A1-F6EECF244321}">
                <p14:modId xmlns:p14="http://schemas.microsoft.com/office/powerpoint/2010/main" val="992637"/>
              </p:ext>
            </p:extLst>
          </p:nvPr>
        </p:nvGraphicFramePr>
        <p:xfrm>
          <a:off x="0" y="762000"/>
          <a:ext cx="9144000" cy="6294120"/>
        </p:xfrm>
        <a:graphic>
          <a:graphicData uri="http://schemas.openxmlformats.org/drawingml/2006/table">
            <a:tbl>
              <a:tblPr>
                <a:tableStyleId>{775DCB02-9BB8-47FD-8907-85C794F793BA}</a:tableStyleId>
              </a:tblPr>
              <a:tblGrid>
                <a:gridCol w="50292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Old Testament</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New Testament</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1630680">
                <a:tc>
                  <a:txBody>
                    <a:bodyPr/>
                    <a:lstStyle/>
                    <a:p>
                      <a:pPr algn="l">
                        <a:spcAft>
                          <a:spcPts val="0"/>
                        </a:spcAft>
                      </a:pPr>
                      <a:r>
                        <a:rPr lang="en-US" sz="2400" b="1" dirty="0">
                          <a:effectLst/>
                          <a:latin typeface="Arial"/>
                          <a:ea typeface="Times New Roman"/>
                          <a:cs typeface="Arial"/>
                        </a:rPr>
                        <a:t>Indwelt only some men of God, such as Joshua (Num. 27:18; cf. the testimonies of pagan kings in Gen. 41:38; Dan. 4:8; 5:11-14) </a:t>
                      </a:r>
                      <a:endParaRPr lang="en-US" sz="2800" b="1" dirty="0">
                        <a:effectLst/>
                        <a:latin typeface="Arial"/>
                        <a:ea typeface="Times New Roman"/>
                        <a:cs typeface="Arial"/>
                      </a:endParaRPr>
                    </a:p>
                  </a:txBody>
                  <a:tcPr marL="50800" marR="50800" marT="0" marB="0"/>
                </a:tc>
                <a:tc>
                  <a:txBody>
                    <a:bodyPr/>
                    <a:lstStyle/>
                    <a:p>
                      <a:pPr algn="l">
                        <a:spcAft>
                          <a:spcPts val="0"/>
                        </a:spcAft>
                      </a:pPr>
                      <a:r>
                        <a:rPr lang="en-US" sz="2400" b="1" dirty="0">
                          <a:effectLst/>
                          <a:latin typeface="Arial"/>
                          <a:ea typeface="Times New Roman"/>
                          <a:cs typeface="Arial"/>
                        </a:rPr>
                        <a:t> Indwells all believers in Christ (1 Cor. 12:13)</a:t>
                      </a:r>
                      <a:endParaRPr lang="en-US" sz="2800" b="1" dirty="0">
                        <a:effectLst/>
                        <a:latin typeface="Arial"/>
                        <a:ea typeface="Times New Roman"/>
                        <a:cs typeface="Arial"/>
                      </a:endParaRPr>
                    </a:p>
                    <a:p>
                      <a:pPr algn="l">
                        <a:spcAft>
                          <a:spcPts val="0"/>
                        </a:spcAft>
                      </a:pPr>
                      <a:r>
                        <a:rPr lang="en-US" sz="2400" b="1" dirty="0">
                          <a:effectLst/>
                          <a:latin typeface="Arial"/>
                          <a:ea typeface="Times New Roman"/>
                          <a:cs typeface="Arial"/>
                        </a:rPr>
                        <a:t> </a:t>
                      </a: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1"/>
                  </a:ext>
                </a:extLst>
              </a:tr>
              <a:tr h="442913">
                <a:tc>
                  <a:txBody>
                    <a:bodyPr/>
                    <a:lstStyle/>
                    <a:p>
                      <a:pPr algn="l">
                        <a:spcAft>
                          <a:spcPts val="0"/>
                        </a:spcAft>
                      </a:pPr>
                      <a:r>
                        <a:rPr lang="en-US" sz="2400" b="1">
                          <a:effectLst/>
                          <a:latin typeface="Arial"/>
                          <a:ea typeface="Times New Roman"/>
                          <a:cs typeface="Arial"/>
                        </a:rPr>
                        <a:t>Came on persons (Judg. 3:10)</a:t>
                      </a:r>
                      <a:endParaRPr lang="en-US" sz="2800" b="1">
                        <a:effectLst/>
                        <a:latin typeface="Arial"/>
                        <a:ea typeface="Times New Roman"/>
                        <a:cs typeface="Arial"/>
                      </a:endParaRPr>
                    </a:p>
                  </a:txBody>
                  <a:tcPr marL="50800" marR="50800" marT="0" marB="0"/>
                </a:tc>
                <a:tc>
                  <a:txBody>
                    <a:bodyPr/>
                    <a:lstStyle/>
                    <a:p>
                      <a:pPr algn="l">
                        <a:spcAft>
                          <a:spcPts val="0"/>
                        </a:spcAft>
                      </a:pPr>
                      <a:r>
                        <a:rPr lang="en-US" sz="2400" b="1" dirty="0">
                          <a:effectLst/>
                          <a:latin typeface="Arial"/>
                          <a:ea typeface="Times New Roman"/>
                          <a:cs typeface="Arial"/>
                        </a:rPr>
                        <a:t>Comes in persons (1 Cor. 6:19) </a:t>
                      </a: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2"/>
                  </a:ext>
                </a:extLst>
              </a:tr>
              <a:tr h="609600">
                <a:tc>
                  <a:txBody>
                    <a:bodyPr/>
                    <a:lstStyle/>
                    <a:p>
                      <a:pPr algn="l">
                        <a:spcAft>
                          <a:spcPts val="0"/>
                        </a:spcAft>
                      </a:pPr>
                      <a:r>
                        <a:rPr lang="en-US" sz="2400" b="1">
                          <a:effectLst/>
                          <a:latin typeface="Arial"/>
                          <a:ea typeface="Times New Roman"/>
                          <a:cs typeface="Arial"/>
                        </a:rPr>
                        <a:t>Temporary indwelling: Samson (Judg. 13:10 vs. 16:20), Saul (1 Sam. 10:10 vs. 16:14)</a:t>
                      </a:r>
                      <a:endParaRPr lang="en-US" sz="2800" b="1">
                        <a:effectLst/>
                        <a:latin typeface="Arial"/>
                        <a:ea typeface="Times New Roman"/>
                        <a:cs typeface="Arial"/>
                      </a:endParaRPr>
                    </a:p>
                    <a:p>
                      <a:pPr algn="l">
                        <a:spcAft>
                          <a:spcPts val="0"/>
                        </a:spcAft>
                      </a:pPr>
                      <a:r>
                        <a:rPr lang="en-US" sz="2400" b="1">
                          <a:effectLst/>
                          <a:latin typeface="Arial"/>
                          <a:ea typeface="Times New Roman"/>
                          <a:cs typeface="Arial"/>
                        </a:rPr>
                        <a:t> </a:t>
                      </a:r>
                      <a:endParaRPr lang="en-US" sz="2800" b="1">
                        <a:effectLst/>
                        <a:latin typeface="Arial"/>
                        <a:ea typeface="Times New Roman"/>
                        <a:cs typeface="Arial"/>
                      </a:endParaRPr>
                    </a:p>
                  </a:txBody>
                  <a:tcPr marL="50800" marR="50800" marT="0" marB="0"/>
                </a:tc>
                <a:tc>
                  <a:txBody>
                    <a:bodyPr/>
                    <a:lstStyle/>
                    <a:p>
                      <a:pPr algn="l">
                        <a:spcAft>
                          <a:spcPts val="0"/>
                        </a:spcAft>
                      </a:pPr>
                      <a:r>
                        <a:rPr lang="en-US" sz="2400" b="1">
                          <a:effectLst/>
                          <a:latin typeface="Arial"/>
                          <a:ea typeface="Times New Roman"/>
                          <a:cs typeface="Arial"/>
                        </a:rPr>
                        <a:t>Permanent indwelling (John 14:16)</a:t>
                      </a:r>
                      <a:endParaRPr lang="en-US" sz="2800" b="1">
                        <a:effectLst/>
                        <a:latin typeface="Arial"/>
                        <a:ea typeface="Times New Roman"/>
                        <a:cs typeface="Arial"/>
                      </a:endParaRPr>
                    </a:p>
                    <a:p>
                      <a:pPr algn="l">
                        <a:spcAft>
                          <a:spcPts val="0"/>
                        </a:spcAft>
                      </a:pPr>
                      <a:r>
                        <a:rPr lang="en-US" sz="2400" b="1">
                          <a:effectLst/>
                          <a:latin typeface="Arial"/>
                          <a:ea typeface="Times New Roman"/>
                          <a:cs typeface="Arial"/>
                        </a:rPr>
                        <a:t> </a:t>
                      </a:r>
                      <a:endParaRPr lang="en-US" sz="2800" b="1">
                        <a:effectLst/>
                        <a:latin typeface="Arial"/>
                        <a:ea typeface="Times New Roman"/>
                        <a:cs typeface="Arial"/>
                      </a:endParaRPr>
                    </a:p>
                    <a:p>
                      <a:pPr algn="l">
                        <a:spcAft>
                          <a:spcPts val="0"/>
                        </a:spcAft>
                      </a:pPr>
                      <a:r>
                        <a:rPr lang="en-US" sz="2400" b="1">
                          <a:effectLst/>
                          <a:latin typeface="Arial"/>
                          <a:ea typeface="Times New Roman"/>
                          <a:cs typeface="Arial"/>
                        </a:rPr>
                        <a:t> </a:t>
                      </a:r>
                      <a:endParaRPr lang="en-US" sz="2800" b="1">
                        <a:effectLst/>
                        <a:latin typeface="Arial"/>
                        <a:ea typeface="Times New Roman"/>
                        <a:cs typeface="Arial"/>
                      </a:endParaRPr>
                    </a:p>
                  </a:txBody>
                  <a:tcPr marL="50800" marR="50800" marT="0" marB="0"/>
                </a:tc>
                <a:extLst>
                  <a:ext uri="{0D108BD9-81ED-4DB2-BD59-A6C34878D82A}">
                    <a16:rowId xmlns:a16="http://schemas.microsoft.com/office/drawing/2014/main" val="10003"/>
                  </a:ext>
                </a:extLst>
              </a:tr>
              <a:tr h="442913">
                <a:tc>
                  <a:txBody>
                    <a:bodyPr/>
                    <a:lstStyle/>
                    <a:p>
                      <a:pPr algn="l">
                        <a:spcAft>
                          <a:spcPts val="0"/>
                        </a:spcAft>
                      </a:pPr>
                      <a:r>
                        <a:rPr lang="en-US" sz="2400" b="1">
                          <a:effectLst/>
                          <a:latin typeface="Arial"/>
                          <a:ea typeface="Times New Roman"/>
                          <a:cs typeface="Arial"/>
                        </a:rPr>
                        <a:t>Enabling or gifting limited to some people (Exod. 31:3)</a:t>
                      </a:r>
                      <a:endParaRPr lang="en-US" sz="2800" b="1">
                        <a:effectLst/>
                        <a:latin typeface="Arial"/>
                        <a:ea typeface="Times New Roman"/>
                        <a:cs typeface="Arial"/>
                      </a:endParaRPr>
                    </a:p>
                  </a:txBody>
                  <a:tcPr marL="50800" marR="50800" marT="0" marB="0"/>
                </a:tc>
                <a:tc>
                  <a:txBody>
                    <a:bodyPr/>
                    <a:lstStyle/>
                    <a:p>
                      <a:pPr algn="l">
                        <a:spcAft>
                          <a:spcPts val="0"/>
                        </a:spcAft>
                      </a:pPr>
                      <a:r>
                        <a:rPr lang="en-US" sz="2400" b="1" dirty="0">
                          <a:effectLst/>
                          <a:latin typeface="Arial"/>
                          <a:ea typeface="Times New Roman"/>
                          <a:cs typeface="Arial"/>
                        </a:rPr>
                        <a:t>Enabling or gifting unlimited (Eph. 1:3) for all believers (1 Cor. 12:7, 11, 18) </a:t>
                      </a:r>
                    </a:p>
                    <a:p>
                      <a:pPr algn="l">
                        <a:spcAft>
                          <a:spcPts val="0"/>
                        </a:spcAft>
                      </a:pPr>
                      <a:endParaRPr lang="en-US" sz="2800" b="1" dirty="0">
                        <a:effectLst/>
                        <a:latin typeface="Arial"/>
                        <a:ea typeface="Times New Roman"/>
                        <a:cs typeface="Arial"/>
                      </a:endParaRPr>
                    </a:p>
                  </a:txBody>
                  <a:tcPr marL="50800" marR="508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67201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r>
              <a:rPr lang="en-US" altLang="zh-CN" sz="3600" dirty="0">
                <a:solidFill>
                  <a:srgbClr val="FFFFFF"/>
                </a:solidFill>
                <a:latin typeface="Arial" charset="0"/>
                <a:ea typeface="SimSun" charset="0"/>
                <a:cs typeface="SimSun" charset="0"/>
              </a:rPr>
              <a:t>The Holy Spirit in Relation to Man</a:t>
            </a: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en-US" b="1" dirty="0">
                <a:solidFill>
                  <a:srgbClr val="FFFFFF"/>
                </a:solidFill>
                <a:effectLst>
                  <a:outerShdw blurRad="38100" dist="38100" dir="2700000" algn="tl">
                    <a:srgbClr val="000000"/>
                  </a:outerShdw>
                </a:effectLst>
                <a:cs typeface="Arial" charset="0"/>
              </a:rPr>
              <a:t>ix</a:t>
            </a:r>
          </a:p>
        </p:txBody>
      </p:sp>
      <p:graphicFrame>
        <p:nvGraphicFramePr>
          <p:cNvPr id="5" name="Table 4"/>
          <p:cNvGraphicFramePr>
            <a:graphicFrameLocks noGrp="1"/>
          </p:cNvGraphicFramePr>
          <p:nvPr>
            <p:extLst>
              <p:ext uri="{D42A27DB-BD31-4B8C-83A1-F6EECF244321}">
                <p14:modId xmlns:p14="http://schemas.microsoft.com/office/powerpoint/2010/main" val="2623924258"/>
              </p:ext>
            </p:extLst>
          </p:nvPr>
        </p:nvGraphicFramePr>
        <p:xfrm>
          <a:off x="0" y="762000"/>
          <a:ext cx="9144000" cy="6065520"/>
        </p:xfrm>
        <a:graphic>
          <a:graphicData uri="http://schemas.openxmlformats.org/drawingml/2006/table">
            <a:tbl>
              <a:tblPr>
                <a:tableStyleId>{775DCB02-9BB8-47FD-8907-85C794F793BA}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Old Testament</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New Testament</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442913">
                <a:tc>
                  <a:txBody>
                    <a:bodyPr/>
                    <a:lstStyle/>
                    <a:p>
                      <a:pPr algn="l">
                        <a:spcAft>
                          <a:spcPts val="0"/>
                        </a:spcAft>
                      </a:pPr>
                      <a:r>
                        <a:rPr lang="en-US" sz="2400" b="1" dirty="0">
                          <a:effectLst/>
                          <a:latin typeface="Arial"/>
                          <a:ea typeface="Times New Roman"/>
                          <a:cs typeface="Arial"/>
                        </a:rPr>
                        <a:t>No baptism by the Spirit existed (Acts 1:5; John 7:37-39)</a:t>
                      </a:r>
                    </a:p>
                    <a:p>
                      <a:pPr algn="l">
                        <a:spcAft>
                          <a:spcPts val="0"/>
                        </a:spcAft>
                      </a:pPr>
                      <a:endParaRPr lang="en-US" sz="2400" b="1" dirty="0">
                        <a:effectLst/>
                        <a:latin typeface="Arial"/>
                        <a:ea typeface="Times New Roman"/>
                        <a:cs typeface="Arial"/>
                      </a:endParaRPr>
                    </a:p>
                  </a:txBody>
                  <a:tcPr marL="50800" marR="50800" marT="0" marB="0"/>
                </a:tc>
                <a:tc>
                  <a:txBody>
                    <a:bodyPr/>
                    <a:lstStyle/>
                    <a:p>
                      <a:pPr algn="l">
                        <a:spcAft>
                          <a:spcPts val="0"/>
                        </a:spcAft>
                      </a:pPr>
                      <a:r>
                        <a:rPr lang="en-US" sz="2400" b="1">
                          <a:effectLst/>
                          <a:latin typeface="Arial"/>
                          <a:ea typeface="Times New Roman"/>
                          <a:cs typeface="Arial"/>
                        </a:rPr>
                        <a:t>Baptism by the Spirit applies to all Christians (1 Cor. 12:13)</a:t>
                      </a:r>
                    </a:p>
                    <a:p>
                      <a:pPr algn="l">
                        <a:spcAft>
                          <a:spcPts val="0"/>
                        </a:spcAft>
                      </a:pPr>
                      <a:r>
                        <a:rPr lang="en-US" sz="2400" b="1">
                          <a:effectLst/>
                          <a:latin typeface="Arial"/>
                          <a:ea typeface="Times New Roman"/>
                          <a:cs typeface="Arial"/>
                        </a:rPr>
                        <a:t> </a:t>
                      </a:r>
                    </a:p>
                  </a:txBody>
                  <a:tcPr marL="50800" marR="50800" marT="0" marB="0"/>
                </a:tc>
                <a:extLst>
                  <a:ext uri="{0D108BD9-81ED-4DB2-BD59-A6C34878D82A}">
                    <a16:rowId xmlns:a16="http://schemas.microsoft.com/office/drawing/2014/main" val="10001"/>
                  </a:ext>
                </a:extLst>
              </a:tr>
              <a:tr h="442913">
                <a:tc>
                  <a:txBody>
                    <a:bodyPr/>
                    <a:lstStyle/>
                    <a:p>
                      <a:pPr algn="l">
                        <a:spcAft>
                          <a:spcPts val="0"/>
                        </a:spcAft>
                      </a:pPr>
                      <a:r>
                        <a:rPr lang="en-US" sz="2400" b="1" dirty="0">
                          <a:effectLst/>
                          <a:latin typeface="Arial"/>
                          <a:ea typeface="Times New Roman"/>
                          <a:cs typeface="Arial"/>
                        </a:rPr>
                        <a:t>Filling of the Spirit for individuals (especially unlikely ones)</a:t>
                      </a:r>
                    </a:p>
                    <a:p>
                      <a:pPr algn="l">
                        <a:spcAft>
                          <a:spcPts val="0"/>
                        </a:spcAft>
                      </a:pPr>
                      <a:endParaRPr lang="en-US" sz="2400" b="1" dirty="0">
                        <a:effectLst/>
                        <a:latin typeface="Arial"/>
                        <a:ea typeface="Times New Roman"/>
                        <a:cs typeface="Arial"/>
                      </a:endParaRPr>
                    </a:p>
                  </a:txBody>
                  <a:tcPr marL="50800" marR="50800" marT="0" marB="0"/>
                </a:tc>
                <a:tc>
                  <a:txBody>
                    <a:bodyPr/>
                    <a:lstStyle/>
                    <a:p>
                      <a:pPr algn="l">
                        <a:spcAft>
                          <a:spcPts val="0"/>
                        </a:spcAft>
                      </a:pPr>
                      <a:r>
                        <a:rPr lang="en-US" sz="2400" b="1">
                          <a:effectLst/>
                          <a:latin typeface="Arial"/>
                          <a:ea typeface="Times New Roman"/>
                          <a:cs typeface="Arial"/>
                        </a:rPr>
                        <a:t>Filling of the Spirit for the entire body (Eph. 5:18)</a:t>
                      </a:r>
                    </a:p>
                    <a:p>
                      <a:pPr algn="l">
                        <a:spcAft>
                          <a:spcPts val="0"/>
                        </a:spcAft>
                      </a:pPr>
                      <a:r>
                        <a:rPr lang="en-US" sz="2400" b="1">
                          <a:effectLst/>
                          <a:latin typeface="Arial"/>
                          <a:ea typeface="Times New Roman"/>
                          <a:cs typeface="Arial"/>
                        </a:rPr>
                        <a:t> </a:t>
                      </a:r>
                    </a:p>
                  </a:txBody>
                  <a:tcPr marL="50800" marR="50800" marT="0" marB="0"/>
                </a:tc>
                <a:extLst>
                  <a:ext uri="{0D108BD9-81ED-4DB2-BD59-A6C34878D82A}">
                    <a16:rowId xmlns:a16="http://schemas.microsoft.com/office/drawing/2014/main" val="10002"/>
                  </a:ext>
                </a:extLst>
              </a:tr>
              <a:tr h="442913">
                <a:tc>
                  <a:txBody>
                    <a:bodyPr/>
                    <a:lstStyle/>
                    <a:p>
                      <a:pPr algn="l">
                        <a:spcAft>
                          <a:spcPts val="0"/>
                        </a:spcAft>
                      </a:pPr>
                      <a:r>
                        <a:rPr lang="en-US" sz="2400" b="1">
                          <a:effectLst/>
                          <a:latin typeface="Arial"/>
                          <a:ea typeface="Times New Roman"/>
                          <a:cs typeface="Arial"/>
                        </a:rPr>
                        <a:t>Filling of the Spirit for leaders only for national good</a:t>
                      </a:r>
                    </a:p>
                    <a:p>
                      <a:pPr algn="l">
                        <a:spcAft>
                          <a:spcPts val="0"/>
                        </a:spcAft>
                      </a:pPr>
                      <a:r>
                        <a:rPr lang="en-US" sz="2400" b="1">
                          <a:effectLst/>
                          <a:latin typeface="Arial"/>
                          <a:ea typeface="Times New Roman"/>
                          <a:cs typeface="Arial"/>
                        </a:rPr>
                        <a:t> </a:t>
                      </a:r>
                    </a:p>
                  </a:txBody>
                  <a:tcPr marL="50800" marR="50800" marT="0" marB="0"/>
                </a:tc>
                <a:tc>
                  <a:txBody>
                    <a:bodyPr/>
                    <a:lstStyle/>
                    <a:p>
                      <a:pPr algn="l">
                        <a:spcAft>
                          <a:spcPts val="0"/>
                        </a:spcAft>
                      </a:pPr>
                      <a:r>
                        <a:rPr lang="en-US" sz="2400" b="1">
                          <a:effectLst/>
                          <a:latin typeface="Arial"/>
                          <a:ea typeface="Times New Roman"/>
                          <a:cs typeface="Arial"/>
                        </a:rPr>
                        <a:t>Filling of the Spirit for leaders and followers for corporate good of the church </a:t>
                      </a:r>
                    </a:p>
                    <a:p>
                      <a:pPr algn="l">
                        <a:spcAft>
                          <a:spcPts val="0"/>
                        </a:spcAft>
                      </a:pPr>
                      <a:r>
                        <a:rPr lang="en-US" sz="2400" b="1">
                          <a:effectLst/>
                          <a:latin typeface="Arial"/>
                          <a:ea typeface="Times New Roman"/>
                          <a:cs typeface="Arial"/>
                        </a:rPr>
                        <a:t> </a:t>
                      </a:r>
                    </a:p>
                  </a:txBody>
                  <a:tcPr marL="50800" marR="50800" marT="0" marB="0"/>
                </a:tc>
                <a:extLst>
                  <a:ext uri="{0D108BD9-81ED-4DB2-BD59-A6C34878D82A}">
                    <a16:rowId xmlns:a16="http://schemas.microsoft.com/office/drawing/2014/main" val="10003"/>
                  </a:ext>
                </a:extLst>
              </a:tr>
              <a:tr h="442913">
                <a:tc>
                  <a:txBody>
                    <a:bodyPr/>
                    <a:lstStyle/>
                    <a:p>
                      <a:pPr algn="l">
                        <a:spcAft>
                          <a:spcPts val="0"/>
                        </a:spcAft>
                      </a:pPr>
                      <a:r>
                        <a:rPr lang="en-US" sz="2400" b="1" dirty="0">
                          <a:effectLst/>
                          <a:latin typeface="Arial"/>
                          <a:ea typeface="Times New Roman"/>
                          <a:cs typeface="Arial"/>
                        </a:rPr>
                        <a:t>Filling of the Spirit for Jews only</a:t>
                      </a:r>
                    </a:p>
                  </a:txBody>
                  <a:tcPr marL="50800" marR="50800" marT="0" marB="0"/>
                </a:tc>
                <a:tc>
                  <a:txBody>
                    <a:bodyPr/>
                    <a:lstStyle/>
                    <a:p>
                      <a:pPr algn="l">
                        <a:spcAft>
                          <a:spcPts val="0"/>
                        </a:spcAft>
                      </a:pPr>
                      <a:r>
                        <a:rPr lang="en-US" sz="2400" b="1" dirty="0">
                          <a:effectLst/>
                          <a:latin typeface="Arial"/>
                          <a:ea typeface="Times New Roman"/>
                          <a:cs typeface="Arial"/>
                        </a:rPr>
                        <a:t>Filling of the Spirit for Jews and Gentiles</a:t>
                      </a:r>
                    </a:p>
                    <a:p>
                      <a:pPr algn="l">
                        <a:spcAft>
                          <a:spcPts val="0"/>
                        </a:spcAft>
                      </a:pPr>
                      <a:r>
                        <a:rPr lang="en-US" sz="2400" b="1" dirty="0">
                          <a:effectLst/>
                          <a:latin typeface="Arial"/>
                          <a:ea typeface="Times New Roman"/>
                          <a:cs typeface="Arial"/>
                        </a:rPr>
                        <a:t> </a:t>
                      </a:r>
                    </a:p>
                  </a:txBody>
                  <a:tcPr marL="50800" marR="5080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7754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25880"/>
            <a:ext cx="5029200" cy="5532120"/>
          </a:xfrm>
          <a:prstGeom prst="rect">
            <a:avLst/>
          </a:prstGeom>
        </p:spPr>
      </p:pic>
      <p:sp>
        <p:nvSpPr>
          <p:cNvPr id="3" name="Title 2"/>
          <p:cNvSpPr>
            <a:spLocks noGrp="1"/>
          </p:cNvSpPr>
          <p:nvPr>
            <p:ph type="title" idx="4294967295"/>
          </p:nvPr>
        </p:nvSpPr>
        <p:spPr>
          <a:xfrm>
            <a:off x="76200" y="152400"/>
            <a:ext cx="8991600" cy="1143000"/>
          </a:xfrm>
        </p:spPr>
        <p:txBody>
          <a:bodyPr/>
          <a:lstStyle/>
          <a:p>
            <a:r>
              <a:rPr lang="en-US" sz="4000" dirty="0"/>
              <a:t>Should we pray to the Holy Spirit?</a:t>
            </a:r>
          </a:p>
        </p:txBody>
      </p:sp>
      <p:sp>
        <p:nvSpPr>
          <p:cNvPr id="4" name="Text Box 2"/>
          <p:cNvSpPr txBox="1">
            <a:spLocks noChangeArrowheads="1"/>
          </p:cNvSpPr>
          <p:nvPr/>
        </p:nvSpPr>
        <p:spPr bwMode="auto">
          <a:xfrm>
            <a:off x="8626453"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a:t>
            </a:r>
          </a:p>
        </p:txBody>
      </p:sp>
      <p:sp>
        <p:nvSpPr>
          <p:cNvPr id="5" name="Title 2"/>
          <p:cNvSpPr txBox="1">
            <a:spLocks/>
          </p:cNvSpPr>
          <p:nvPr/>
        </p:nvSpPr>
        <p:spPr bwMode="auto">
          <a:xfrm>
            <a:off x="5029199" y="1905000"/>
            <a:ext cx="3969657"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dirty="0"/>
              <a:t>What are the implications if we can worship the Spirit or if we cannot?</a:t>
            </a:r>
          </a:p>
        </p:txBody>
      </p:sp>
    </p:spTree>
    <p:extLst>
      <p:ext uri="{BB962C8B-B14F-4D97-AF65-F5344CB8AC3E}">
        <p14:creationId xmlns:p14="http://schemas.microsoft.com/office/powerpoint/2010/main" val="1713826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Title 2"/>
          <p:cNvSpPr>
            <a:spLocks noGrp="1"/>
          </p:cNvSpPr>
          <p:nvPr>
            <p:ph type="title" idx="4294967295"/>
          </p:nvPr>
        </p:nvSpPr>
        <p:spPr>
          <a:xfrm>
            <a:off x="76200" y="152400"/>
            <a:ext cx="8991600" cy="1143000"/>
          </a:xfrm>
        </p:spPr>
        <p:txBody>
          <a:bodyPr/>
          <a:lstStyle/>
          <a:p>
            <a:r>
              <a:rPr lang="en-US" sz="4000" dirty="0">
                <a:effectLst>
                  <a:glow rad="177800">
                    <a:schemeClr val="tx1">
                      <a:alpha val="75000"/>
                    </a:schemeClr>
                  </a:glow>
                </a:effectLst>
              </a:rPr>
              <a:t>Should we pray to the Holy Spirit?</a:t>
            </a:r>
          </a:p>
        </p:txBody>
      </p:sp>
      <p:sp>
        <p:nvSpPr>
          <p:cNvPr id="4" name="Text Box 2"/>
          <p:cNvSpPr txBox="1">
            <a:spLocks noChangeArrowheads="1"/>
          </p:cNvSpPr>
          <p:nvPr/>
        </p:nvSpPr>
        <p:spPr bwMode="auto">
          <a:xfrm>
            <a:off x="8626453" y="0"/>
            <a:ext cx="44134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a:t>
            </a:r>
          </a:p>
        </p:txBody>
      </p:sp>
      <p:sp>
        <p:nvSpPr>
          <p:cNvPr id="6" name="Title 2"/>
          <p:cNvSpPr txBox="1">
            <a:spLocks/>
          </p:cNvSpPr>
          <p:nvPr/>
        </p:nvSpPr>
        <p:spPr bwMode="auto">
          <a:xfrm>
            <a:off x="18143" y="1371600"/>
            <a:ext cx="89916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dirty="0">
                <a:effectLst>
                  <a:glow rad="177800">
                    <a:schemeClr val="tx1">
                      <a:alpha val="75000"/>
                    </a:schemeClr>
                  </a:glow>
                </a:effectLst>
              </a:rPr>
              <a:t>Religious worship is to be given to God, the Father, Son, and Holy Ghost; and to him alone; not to angels, saints, or any other creature: and, since the fall, not without a Mediator; nor in the mediation of any other but of Christ alone.</a:t>
            </a:r>
          </a:p>
          <a:p>
            <a:endParaRPr lang="en-US" sz="3600" dirty="0">
              <a:effectLst>
                <a:glow rad="177800">
                  <a:schemeClr val="tx1">
                    <a:alpha val="75000"/>
                  </a:schemeClr>
                </a:glow>
              </a:effectLst>
            </a:endParaRPr>
          </a:p>
          <a:p>
            <a:r>
              <a:rPr lang="en-US" sz="3600" dirty="0">
                <a:effectLst>
                  <a:glow rad="177800">
                    <a:schemeClr val="tx1">
                      <a:alpha val="75000"/>
                    </a:schemeClr>
                  </a:glow>
                </a:effectLst>
              </a:rPr>
              <a:t>Westminster Confession 21.2</a:t>
            </a:r>
            <a:br>
              <a:rPr lang="en-US" sz="3600" dirty="0">
                <a:effectLst>
                  <a:glow rad="177800">
                    <a:schemeClr val="tx1">
                      <a:alpha val="75000"/>
                    </a:schemeClr>
                  </a:glow>
                </a:effectLst>
              </a:rPr>
            </a:br>
            <a:r>
              <a:rPr lang="en-US" sz="3600" dirty="0">
                <a:effectLst>
                  <a:glow rad="177800">
                    <a:schemeClr val="tx1">
                      <a:alpha val="75000"/>
                    </a:schemeClr>
                  </a:glow>
                </a:effectLst>
              </a:rPr>
              <a:t> (AD 1643-1646) </a:t>
            </a:r>
          </a:p>
        </p:txBody>
      </p:sp>
    </p:spTree>
    <p:extLst>
      <p:ext uri="{BB962C8B-B14F-4D97-AF65-F5344CB8AC3E}">
        <p14:creationId xmlns:p14="http://schemas.microsoft.com/office/powerpoint/2010/main" val="4009907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263900"/>
            <a:ext cx="5384800" cy="3594100"/>
          </a:xfrm>
          <a:prstGeom prst="rect">
            <a:avLst/>
          </a:prstGeom>
        </p:spPr>
      </p:pic>
      <p:sp>
        <p:nvSpPr>
          <p:cNvPr id="4" name="Title 3"/>
          <p:cNvSpPr>
            <a:spLocks noGrp="1"/>
          </p:cNvSpPr>
          <p:nvPr>
            <p:ph type="title" idx="4294967295"/>
          </p:nvPr>
        </p:nvSpPr>
        <p:spPr>
          <a:xfrm>
            <a:off x="76200" y="76200"/>
            <a:ext cx="8991600" cy="1143000"/>
          </a:xfrm>
        </p:spPr>
        <p:txBody>
          <a:bodyPr/>
          <a:lstStyle/>
          <a:p>
            <a:r>
              <a:rPr lang="en-US" sz="3600" dirty="0" err="1"/>
              <a:t>Grudem</a:t>
            </a:r>
            <a:r>
              <a:rPr lang="en-US" sz="3600" dirty="0"/>
              <a:t>, </a:t>
            </a:r>
            <a:r>
              <a:rPr lang="en-US" sz="3600" i="1" dirty="0"/>
              <a:t>Systematic Theology</a:t>
            </a:r>
            <a:r>
              <a:rPr lang="en-US" sz="3600" dirty="0"/>
              <a:t>,</a:t>
            </a:r>
            <a:r>
              <a:rPr lang="en-US" sz="3600" baseline="0" dirty="0"/>
              <a:t> 381</a:t>
            </a:r>
            <a:endParaRPr lang="en-US" sz="3600" dirty="0"/>
          </a:p>
        </p:txBody>
      </p:sp>
      <p:sp>
        <p:nvSpPr>
          <p:cNvPr id="5" name="Title 3"/>
          <p:cNvSpPr txBox="1">
            <a:spLocks/>
          </p:cNvSpPr>
          <p:nvPr/>
        </p:nvSpPr>
        <p:spPr bwMode="auto">
          <a:xfrm>
            <a:off x="76200" y="1477962"/>
            <a:ext cx="8991600" cy="4999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ctr">
              <a:defRPr sz="3600">
                <a:solidFill>
                  <a:schemeClr val="bg1"/>
                </a:solidFill>
                <a:effectLst>
                  <a:glow rad="101600">
                    <a:schemeClr val="tx1">
                      <a:alpha val="75000"/>
                    </a:schemeClr>
                  </a:glow>
                </a:effectLst>
                <a:latin typeface="+mj-lt"/>
                <a:ea typeface="+mj-ea"/>
                <a:cs typeface="+mj-cs"/>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ru-RU" b="1" dirty="0"/>
              <a:t>"</a:t>
            </a:r>
            <a:r>
              <a:rPr lang="en-US" b="1" dirty="0"/>
              <a:t>But should we pray to the Holy Spirit?  Though no prayers directly addressed to the Holy Spirit are recorded in the New Testament, there is nothing that would forbid such prayer, for the Holy Spirit, like the Father and the Son, is fully God and is worthy of prayer and is powerful to answer our prayers.</a:t>
            </a:r>
            <a:r>
              <a:rPr lang="ru-RU" b="1" dirty="0"/>
              <a:t>"</a:t>
            </a:r>
            <a:endParaRPr lang="en-US" b="1" dirty="0"/>
          </a:p>
        </p:txBody>
      </p:sp>
      <p:sp>
        <p:nvSpPr>
          <p:cNvPr id="6" name="Text Box 2"/>
          <p:cNvSpPr txBox="1">
            <a:spLocks noChangeArrowheads="1"/>
          </p:cNvSpPr>
          <p:nvPr/>
        </p:nvSpPr>
        <p:spPr bwMode="auto">
          <a:xfrm>
            <a:off x="8583698" y="0"/>
            <a:ext cx="526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a:t>
            </a:r>
          </a:p>
        </p:txBody>
      </p:sp>
    </p:spTree>
    <p:extLst>
      <p:ext uri="{BB962C8B-B14F-4D97-AF65-F5344CB8AC3E}">
        <p14:creationId xmlns:p14="http://schemas.microsoft.com/office/powerpoint/2010/main" val="29596390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4.bp.blogspot.com/_v-jkdc-LjSM/S_aAryuYJRI/AAAAAAAAAKA/EWR6NMby2xE/s1600/Holy_Spirit.jp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0"/>
            <a:ext cx="6400800" cy="685800"/>
          </a:xfrm>
          <a:solidFill>
            <a:schemeClr val="tx1"/>
          </a:solidFill>
        </p:spPr>
        <p:txBody>
          <a:bodyPr/>
          <a:lstStyle/>
          <a:p>
            <a:r>
              <a:rPr lang="en-US" sz="4000" dirty="0">
                <a:solidFill>
                  <a:schemeClr val="bg1"/>
                </a:solidFill>
              </a:rPr>
              <a:t>Is the Holy Spirit God?</a:t>
            </a:r>
          </a:p>
        </p:txBody>
      </p:sp>
      <p:sp>
        <p:nvSpPr>
          <p:cNvPr id="4" name="TextBox 3"/>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 y="76200"/>
            <a:ext cx="8991600" cy="1143000"/>
          </a:xfrm>
        </p:spPr>
        <p:txBody>
          <a:bodyPr/>
          <a:lstStyle/>
          <a:p>
            <a:r>
              <a:rPr lang="en-US" b="1" dirty="0"/>
              <a:t>Spirit of the Living God</a:t>
            </a:r>
          </a:p>
        </p:txBody>
      </p:sp>
      <p:sp>
        <p:nvSpPr>
          <p:cNvPr id="5" name="Title 3"/>
          <p:cNvSpPr txBox="1">
            <a:spLocks/>
          </p:cNvSpPr>
          <p:nvPr/>
        </p:nvSpPr>
        <p:spPr bwMode="auto">
          <a:xfrm>
            <a:off x="-12095" y="1477962"/>
            <a:ext cx="89916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dirty="0"/>
              <a:t>But should we pray to the Holy Spirit?  Though no prayers directly addressed to the Holy Spirit are recorded in the New Testament, there is nothing that would forbid such prayer, for the Holy Spirit, like the Father and the Son, is fully God and is worthy of prayer and is powerful to answer our prayers. </a:t>
            </a:r>
          </a:p>
        </p:txBody>
      </p:sp>
      <p:sp>
        <p:nvSpPr>
          <p:cNvPr id="6" name="Text Box 2"/>
          <p:cNvSpPr txBox="1">
            <a:spLocks noChangeArrowheads="1"/>
          </p:cNvSpPr>
          <p:nvPr/>
        </p:nvSpPr>
        <p:spPr bwMode="auto">
          <a:xfrm>
            <a:off x="8583698" y="0"/>
            <a:ext cx="5268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388" t="3044" r="1528" b="1957"/>
          <a:stretch/>
        </p:blipFill>
        <p:spPr>
          <a:xfrm>
            <a:off x="-12700" y="1143000"/>
            <a:ext cx="9141384" cy="5715000"/>
          </a:xfrm>
          <a:prstGeom prst="rect">
            <a:avLst/>
          </a:prstGeom>
        </p:spPr>
      </p:pic>
      <p:sp>
        <p:nvSpPr>
          <p:cNvPr id="7" name="Title 3"/>
          <p:cNvSpPr txBox="1">
            <a:spLocks/>
          </p:cNvSpPr>
          <p:nvPr/>
        </p:nvSpPr>
        <p:spPr bwMode="auto">
          <a:xfrm>
            <a:off x="0" y="1219200"/>
            <a:ext cx="9220200" cy="495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dirty="0">
                <a:effectLst>
                  <a:glow rad="101600">
                    <a:schemeClr val="tx1">
                      <a:alpha val="75000"/>
                    </a:schemeClr>
                  </a:glow>
                </a:effectLst>
              </a:rPr>
              <a:t>Spirit of the living God, fall afresh on me.</a:t>
            </a:r>
          </a:p>
          <a:p>
            <a:r>
              <a:rPr lang="en-US" sz="3600" b="1" dirty="0">
                <a:effectLst>
                  <a:glow rad="101600">
                    <a:schemeClr val="tx1">
                      <a:alpha val="75000"/>
                    </a:schemeClr>
                  </a:glow>
                </a:effectLst>
              </a:rPr>
              <a:t>Spirit of the living God, fall afresh on me.</a:t>
            </a:r>
          </a:p>
          <a:p>
            <a:r>
              <a:rPr lang="en-US" sz="3600" b="1" dirty="0">
                <a:effectLst>
                  <a:glow rad="101600">
                    <a:schemeClr val="tx1">
                      <a:alpha val="75000"/>
                    </a:schemeClr>
                  </a:glow>
                </a:effectLst>
              </a:rPr>
              <a:t>Melt me, mold me, fill me, use me,</a:t>
            </a:r>
          </a:p>
          <a:p>
            <a:r>
              <a:rPr lang="en-US" sz="3600" b="1" dirty="0">
                <a:effectLst>
                  <a:glow rad="101600">
                    <a:schemeClr val="tx1">
                      <a:alpha val="75000"/>
                    </a:schemeClr>
                  </a:glow>
                </a:effectLst>
              </a:rPr>
              <a:t>Spirit of the living God, fall afresh on me.</a:t>
            </a:r>
          </a:p>
          <a:p>
            <a:endParaRPr lang="en-US" sz="3600" b="1" dirty="0">
              <a:effectLst>
                <a:glow rad="101600">
                  <a:schemeClr val="tx1">
                    <a:alpha val="75000"/>
                  </a:schemeClr>
                </a:glow>
              </a:effectLst>
            </a:endParaRPr>
          </a:p>
          <a:p>
            <a:r>
              <a:rPr lang="en-US" sz="3600" b="1" dirty="0">
                <a:effectLst>
                  <a:glow rad="101600">
                    <a:schemeClr val="tx1">
                      <a:alpha val="75000"/>
                    </a:schemeClr>
                  </a:glow>
                </a:effectLst>
              </a:rPr>
              <a:t>Spirit of the living God, fall afresh on us.</a:t>
            </a:r>
          </a:p>
          <a:p>
            <a:r>
              <a:rPr lang="en-US" sz="3600" b="1" dirty="0">
                <a:effectLst>
                  <a:glow rad="101600">
                    <a:schemeClr val="tx1">
                      <a:alpha val="75000"/>
                    </a:schemeClr>
                  </a:glow>
                </a:effectLst>
              </a:rPr>
              <a:t>Spirit of the living God, fall afresh on us.</a:t>
            </a:r>
          </a:p>
          <a:p>
            <a:r>
              <a:rPr lang="en-US" sz="3600" b="1" dirty="0">
                <a:effectLst>
                  <a:glow rad="101600">
                    <a:schemeClr val="tx1">
                      <a:alpha val="75000"/>
                    </a:schemeClr>
                  </a:glow>
                </a:effectLst>
              </a:rPr>
              <a:t>Melt us, mold us, fill us, use us,</a:t>
            </a:r>
          </a:p>
          <a:p>
            <a:r>
              <a:rPr lang="en-US" sz="3600" b="1" dirty="0">
                <a:effectLst>
                  <a:glow rad="101600">
                    <a:schemeClr val="tx1">
                      <a:alpha val="75000"/>
                    </a:schemeClr>
                  </a:glow>
                </a:effectLst>
              </a:rPr>
              <a:t>Spirit of the living God, fall afresh on us.</a:t>
            </a:r>
          </a:p>
        </p:txBody>
      </p:sp>
    </p:spTree>
    <p:extLst>
      <p:ext uri="{BB962C8B-B14F-4D97-AF65-F5344CB8AC3E}">
        <p14:creationId xmlns:p14="http://schemas.microsoft.com/office/powerpoint/2010/main" val="2286632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457200"/>
            <a:ext cx="8128000" cy="6096000"/>
          </a:xfrm>
          <a:prstGeom prst="rect">
            <a:avLst/>
          </a:prstGeom>
        </p:spPr>
      </p:pic>
      <p:sp>
        <p:nvSpPr>
          <p:cNvPr id="3" name="Text Box 2"/>
          <p:cNvSpPr txBox="1">
            <a:spLocks noChangeArrowheads="1"/>
          </p:cNvSpPr>
          <p:nvPr/>
        </p:nvSpPr>
        <p:spPr bwMode="auto">
          <a:xfrm>
            <a:off x="8540943" y="0"/>
            <a:ext cx="61236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chemeClr val="bg1"/>
                </a:solidFill>
                <a:latin typeface="Arial" charset="0"/>
              </a:rPr>
              <a:t>xiii</a:t>
            </a:r>
          </a:p>
        </p:txBody>
      </p:sp>
      <p:sp>
        <p:nvSpPr>
          <p:cNvPr id="4" name="Google Shape;285;p12">
            <a:extLst>
              <a:ext uri="{FF2B5EF4-FFF2-40B4-BE49-F238E27FC236}">
                <a16:creationId xmlns:a16="http://schemas.microsoft.com/office/drawing/2014/main" id="{0938A162-ADB6-9D39-15F4-BF16994DD953}"/>
              </a:ext>
            </a:extLst>
          </p:cNvPr>
          <p:cNvSpPr txBox="1">
            <a:spLocks/>
          </p:cNvSpPr>
          <p:nvPr/>
        </p:nvSpPr>
        <p:spPr bwMode="auto">
          <a:xfrm>
            <a:off x="5770450" y="1905000"/>
            <a:ext cx="3373550" cy="4661115"/>
          </a:xfrm>
          <a:prstGeom prst="rect">
            <a:avLst/>
          </a:prstGeom>
          <a:solidFill>
            <a:schemeClr val="dk1"/>
          </a:solidFill>
          <a:ln w="9525">
            <a:noFill/>
            <a:miter lim="800000"/>
            <a:headEnd/>
            <a:tailEnd/>
          </a:ln>
          <a:effectLst/>
        </p:spPr>
        <p:txBody>
          <a:bodyPr spcFirstLastPara="1" vert="horz" wrap="square" lIns="91425" tIns="45700" rIns="91425" bIns="45700" numCol="1" anchor="ctr" anchorCtr="0" compatLnSpc="1">
            <a:prstTxWarp prst="textNoShape">
              <a:avLst/>
            </a:prstTxWarp>
            <a:noAutofit/>
          </a:bodyPr>
          <a:lst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rtl="1">
              <a:spcBef>
                <a:spcPts val="0"/>
              </a:spcBef>
              <a:spcAft>
                <a:spcPts val="0"/>
              </a:spcAft>
            </a:pPr>
            <a:r>
              <a:rPr lang="en-US" sz="2400" b="1" kern="0" dirty="0"/>
              <a:t>Romans 8:26 NIV</a:t>
            </a:r>
          </a:p>
          <a:p>
            <a:pPr rtl="1">
              <a:spcBef>
                <a:spcPts val="0"/>
              </a:spcBef>
              <a:spcAft>
                <a:spcPts val="0"/>
              </a:spcAft>
            </a:pPr>
            <a:endParaRPr lang="en-US" sz="2400" b="1" kern="0" dirty="0"/>
          </a:p>
          <a:p>
            <a:pPr rtl="1">
              <a:spcBef>
                <a:spcPts val="0"/>
              </a:spcBef>
              <a:spcAft>
                <a:spcPts val="0"/>
              </a:spcAft>
            </a:pPr>
            <a:r>
              <a:rPr lang="en-US" sz="2400" b="1" dirty="0">
                <a:effectLst/>
                <a:latin typeface="Arial" panose="020B0604020202020204" pitchFamily="34" charset="0"/>
              </a:rPr>
              <a:t>In the same way, the Spirit helps us in our weakness. We do not know what we ought to pray for, but the Spirit himself intercedes for us with groans that words cannot express.</a:t>
            </a:r>
            <a:endParaRPr lang="ar-SA" sz="2400" b="1" kern="0" dirty="0"/>
          </a:p>
        </p:txBody>
      </p:sp>
    </p:spTree>
    <p:extLst>
      <p:ext uri="{BB962C8B-B14F-4D97-AF65-F5344CB8AC3E}">
        <p14:creationId xmlns:p14="http://schemas.microsoft.com/office/powerpoint/2010/main" val="268253607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nvGrpSpPr>
          <p:cNvPr id="23555" name="Group 3"/>
          <p:cNvGrpSpPr>
            <a:grpSpLocks/>
          </p:cNvGrpSpPr>
          <p:nvPr/>
        </p:nvGrpSpPr>
        <p:grpSpPr bwMode="auto">
          <a:xfrm>
            <a:off x="-53975" y="0"/>
            <a:ext cx="9350375" cy="7031038"/>
            <a:chOff x="-34" y="0"/>
            <a:chExt cx="5890" cy="4429"/>
          </a:xfrm>
        </p:grpSpPr>
        <p:sp>
          <p:nvSpPr>
            <p:cNvPr id="23556" name="Rectangle 4"/>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charset="0"/>
              </a:endParaRPr>
            </a:p>
          </p:txBody>
        </p:sp>
        <p:sp>
          <p:nvSpPr>
            <p:cNvPr id="23557" name="Rectangle 5"/>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defTabSz="914400" fontAlgn="base">
                <a:spcBef>
                  <a:spcPct val="0"/>
                </a:spcBef>
                <a:spcAft>
                  <a:spcPct val="0"/>
                </a:spcAft>
              </a:pPr>
              <a:endParaRPr lang="en-US">
                <a:solidFill>
                  <a:srgbClr val="000000"/>
                </a:solidFill>
                <a:latin typeface="Arial" charset="0"/>
              </a:endParaRPr>
            </a:p>
          </p:txBody>
        </p:sp>
      </p:grpSp>
      <p:grpSp>
        <p:nvGrpSpPr>
          <p:cNvPr id="23558" name="Group 6"/>
          <p:cNvGrpSpPr>
            <a:grpSpLocks/>
          </p:cNvGrpSpPr>
          <p:nvPr/>
        </p:nvGrpSpPr>
        <p:grpSpPr bwMode="auto">
          <a:xfrm>
            <a:off x="2033588" y="1181100"/>
            <a:ext cx="5219700" cy="5219700"/>
            <a:chOff x="1200" y="696"/>
            <a:chExt cx="3288" cy="3288"/>
          </a:xfrm>
        </p:grpSpPr>
        <p:sp>
          <p:nvSpPr>
            <p:cNvPr id="23559" name="Oval 7"/>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23560" name="Oval 8"/>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grpSp>
      <p:sp>
        <p:nvSpPr>
          <p:cNvPr id="23561" name="AutoShape 9"/>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23562"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defTabSz="914400" fontAlgn="base">
              <a:spcBef>
                <a:spcPct val="0"/>
              </a:spcBef>
              <a:spcAft>
                <a:spcPct val="0"/>
              </a:spcAft>
            </a:pPr>
            <a:endParaRPr lang="en-US">
              <a:solidFill>
                <a:srgbClr val="000000"/>
              </a:solidFill>
              <a:latin typeface="Arial" charset="0"/>
            </a:endParaRPr>
          </a:p>
        </p:txBody>
      </p:sp>
      <p:sp>
        <p:nvSpPr>
          <p:cNvPr id="23563" name="Rectangle 11"/>
          <p:cNvSpPr>
            <a:spLocks noChangeArrowheads="1"/>
          </p:cNvSpPr>
          <p:nvPr/>
        </p:nvSpPr>
        <p:spPr bwMode="auto">
          <a:xfrm rot="20027317">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wrap="none" anchor="ctr">
            <a:spAutoFit/>
          </a:bodyPr>
          <a:lstStyle/>
          <a:p>
            <a:pPr defTabSz="914400" fontAlgn="base">
              <a:spcBef>
                <a:spcPct val="0"/>
              </a:spcBef>
              <a:spcAft>
                <a:spcPct val="0"/>
              </a:spcAft>
            </a:pPr>
            <a:endParaRPr lang="en-US">
              <a:solidFill>
                <a:srgbClr val="000000"/>
              </a:solidFill>
              <a:latin typeface="Arial" charset="0"/>
            </a:endParaRPr>
          </a:p>
        </p:txBody>
      </p:sp>
      <p:sp>
        <p:nvSpPr>
          <p:cNvPr id="23564"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wrap="none" anchor="ctr">
            <a:spAutoFit/>
          </a:bodyPr>
          <a:lstStyle/>
          <a:p>
            <a:pPr defTabSz="914400" fontAlgn="base">
              <a:spcBef>
                <a:spcPct val="0"/>
              </a:spcBef>
              <a:spcAft>
                <a:spcPct val="0"/>
              </a:spcAft>
            </a:pPr>
            <a:endParaRPr lang="en-US">
              <a:solidFill>
                <a:srgbClr val="000000"/>
              </a:solidFill>
              <a:latin typeface="Arial" charset="0"/>
            </a:endParaRPr>
          </a:p>
        </p:txBody>
      </p:sp>
      <p:sp>
        <p:nvSpPr>
          <p:cNvPr id="23565" name="AutoShape 13"/>
          <p:cNvSpPr>
            <a:spLocks noChangeArrowheads="1"/>
          </p:cNvSpPr>
          <p:nvPr/>
        </p:nvSpPr>
        <p:spPr bwMode="auto">
          <a:xfrm rot="71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defTabSz="914400" fontAlgn="base">
              <a:spcBef>
                <a:spcPct val="0"/>
              </a:spcBef>
              <a:spcAft>
                <a:spcPct val="0"/>
              </a:spcAft>
            </a:pPr>
            <a:endParaRPr lang="en-US">
              <a:solidFill>
                <a:srgbClr val="000000"/>
              </a:solidFill>
              <a:latin typeface="Arial" charset="0"/>
            </a:endParaRPr>
          </a:p>
        </p:txBody>
      </p:sp>
      <p:sp>
        <p:nvSpPr>
          <p:cNvPr id="23566" name="Text Box 14"/>
          <p:cNvSpPr txBox="1">
            <a:spLocks noChangeArrowheads="1"/>
          </p:cNvSpPr>
          <p:nvPr/>
        </p:nvSpPr>
        <p:spPr bwMode="auto">
          <a:xfrm>
            <a:off x="4114800" y="21177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is</a:t>
            </a:r>
          </a:p>
        </p:txBody>
      </p:sp>
      <p:sp>
        <p:nvSpPr>
          <p:cNvPr id="23567"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defTabSz="914400" fontAlgn="base">
              <a:spcBef>
                <a:spcPct val="0"/>
              </a:spcBef>
              <a:spcAft>
                <a:spcPct val="0"/>
              </a:spcAft>
            </a:pPr>
            <a:endParaRPr lang="en-US">
              <a:solidFill>
                <a:srgbClr val="000000"/>
              </a:solidFill>
              <a:latin typeface="Arial" charset="0"/>
            </a:endParaRPr>
          </a:p>
        </p:txBody>
      </p:sp>
      <p:sp>
        <p:nvSpPr>
          <p:cNvPr id="23568"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is</a:t>
            </a:r>
          </a:p>
        </p:txBody>
      </p:sp>
      <p:sp>
        <p:nvSpPr>
          <p:cNvPr id="23569"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is</a:t>
            </a:r>
          </a:p>
        </p:txBody>
      </p:sp>
      <p:sp>
        <p:nvSpPr>
          <p:cNvPr id="23570"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defTabSz="914400" fontAlgn="base">
              <a:spcBef>
                <a:spcPct val="0"/>
              </a:spcBef>
              <a:spcAft>
                <a:spcPct val="0"/>
              </a:spcAft>
            </a:pPr>
            <a:r>
              <a:rPr lang="en-US" sz="4000" b="1" i="1">
                <a:solidFill>
                  <a:srgbClr val="FFFFFF"/>
                </a:solidFill>
                <a:latin typeface="Arial"/>
              </a:rPr>
              <a:t>Son</a:t>
            </a:r>
          </a:p>
        </p:txBody>
      </p:sp>
      <p:sp>
        <p:nvSpPr>
          <p:cNvPr id="23571"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defTabSz="914400" fontAlgn="base">
              <a:spcBef>
                <a:spcPct val="0"/>
              </a:spcBef>
              <a:spcAft>
                <a:spcPct val="0"/>
              </a:spcAft>
            </a:pPr>
            <a:endParaRPr lang="en-US">
              <a:solidFill>
                <a:srgbClr val="000000"/>
              </a:solidFill>
              <a:latin typeface="Arial" charset="0"/>
            </a:endParaRPr>
          </a:p>
        </p:txBody>
      </p:sp>
      <p:grpSp>
        <p:nvGrpSpPr>
          <p:cNvPr id="23572" name="Group 20"/>
          <p:cNvGrpSpPr>
            <a:grpSpLocks/>
          </p:cNvGrpSpPr>
          <p:nvPr/>
        </p:nvGrpSpPr>
        <p:grpSpPr bwMode="auto">
          <a:xfrm>
            <a:off x="3629025" y="2862263"/>
            <a:ext cx="1981200" cy="1752600"/>
            <a:chOff x="2286" y="1803"/>
            <a:chExt cx="1248" cy="1104"/>
          </a:xfrm>
        </p:grpSpPr>
        <p:sp>
          <p:nvSpPr>
            <p:cNvPr id="23573"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dist="35921" dir="2700000" algn="ctr" rotWithShape="0">
                <a:schemeClr val="tx1"/>
              </a:outerShdw>
            </a:effectLst>
          </p:spPr>
          <p:txBody>
            <a:bodyPr wrap="none" anchor="ctr"/>
            <a:lstStyle/>
            <a:p>
              <a:pPr defTabSz="914400" fontAlgn="base">
                <a:spcBef>
                  <a:spcPct val="0"/>
                </a:spcBef>
                <a:spcAft>
                  <a:spcPct val="0"/>
                </a:spcAft>
              </a:pPr>
              <a:endParaRPr lang="en-US">
                <a:solidFill>
                  <a:srgbClr val="000000"/>
                </a:solidFill>
                <a:latin typeface="Arial"/>
              </a:endParaRPr>
            </a:p>
          </p:txBody>
        </p:sp>
        <p:sp>
          <p:nvSpPr>
            <p:cNvPr id="23574" name="Text Box 22"/>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GOD</a:t>
              </a:r>
            </a:p>
          </p:txBody>
        </p:sp>
      </p:grpSp>
      <p:sp>
        <p:nvSpPr>
          <p:cNvPr id="23575"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pPr>
            <a:r>
              <a:rPr lang="en-US" sz="4000" b="1" i="1">
                <a:solidFill>
                  <a:srgbClr val="FFFFFF"/>
                </a:solidFill>
                <a:latin typeface="Arial"/>
              </a:rPr>
              <a:t>Father</a:t>
            </a:r>
          </a:p>
        </p:txBody>
      </p:sp>
      <p:sp>
        <p:nvSpPr>
          <p:cNvPr id="23576"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defTabSz="914400" fontAlgn="base">
              <a:spcBef>
                <a:spcPct val="0"/>
              </a:spcBef>
              <a:spcAft>
                <a:spcPct val="0"/>
              </a:spcAft>
            </a:pPr>
            <a:r>
              <a:rPr lang="en-US" sz="4000" b="1" i="1">
                <a:solidFill>
                  <a:srgbClr val="FFFFFF"/>
                </a:solidFill>
                <a:latin typeface="Arial"/>
              </a:rPr>
              <a:t>Spirit</a:t>
            </a:r>
          </a:p>
        </p:txBody>
      </p:sp>
      <p:sp>
        <p:nvSpPr>
          <p:cNvPr id="23577" name="WordArt 25"/>
          <p:cNvSpPr>
            <a:spLocks noChangeArrowheads="1" noChangeShapeType="1" noTextEdit="1"/>
          </p:cNvSpPr>
          <p:nvPr/>
        </p:nvSpPr>
        <p:spPr bwMode="auto">
          <a:xfrm rot="-3731304">
            <a:off x="2125663"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3578" name="WordArt 26"/>
          <p:cNvSpPr>
            <a:spLocks noChangeArrowheads="1" noChangeShapeType="1" noTextEdit="1"/>
          </p:cNvSpPr>
          <p:nvPr/>
        </p:nvSpPr>
        <p:spPr bwMode="auto">
          <a:xfrm rot="3668274">
            <a:off x="6086476" y="2557462"/>
            <a:ext cx="1066800" cy="276225"/>
          </a:xfrm>
          <a:prstGeom prst="rect">
            <a:avLst/>
          </a:prstGeom>
        </p:spPr>
        <p:txBody>
          <a:bodyPr spcFirstLastPara="1" wrap="none" fromWordArt="1">
            <a:prstTxWarp prst="textArchUp">
              <a:avLst>
                <a:gd name="adj" fmla="val 1080000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3579" name="WordArt 27"/>
          <p:cNvSpPr>
            <a:spLocks noChangeArrowheads="1" noChangeShapeType="1" noTextEdit="1"/>
          </p:cNvSpPr>
          <p:nvPr/>
        </p:nvSpPr>
        <p:spPr bwMode="auto">
          <a:xfrm>
            <a:off x="4052888" y="5972175"/>
            <a:ext cx="1119187" cy="204788"/>
          </a:xfrm>
          <a:prstGeom prst="rect">
            <a:avLst/>
          </a:prstGeom>
        </p:spPr>
        <p:txBody>
          <a:bodyPr spcFirstLastPara="1" wrap="none" fromWordArt="1">
            <a:prstTxWarp prst="textArchDown">
              <a:avLst>
                <a:gd name="adj" fmla="val 0"/>
              </a:avLst>
            </a:prstTxWarp>
          </a:bodyPr>
          <a:lstStyle/>
          <a:p>
            <a:pPr algn="ctr" defTabSz="914400" fontAlgn="base">
              <a:spcBef>
                <a:spcPct val="0"/>
              </a:spcBef>
              <a:spcAft>
                <a:spcPct val="0"/>
              </a:spcAft>
            </a:pPr>
            <a:r>
              <a:rPr lang="en-US" b="1" kern="10">
                <a:ln w="9525">
                  <a:solidFill>
                    <a:srgbClr val="000000"/>
                  </a:solidFill>
                  <a:round/>
                  <a:headEnd/>
                  <a:tailEnd/>
                </a:ln>
                <a:solidFill>
                  <a:srgbClr val="FFFFFF"/>
                </a:solidFill>
                <a:latin typeface="Arial"/>
                <a:cs typeface="Times New Roman"/>
              </a:rPr>
              <a:t>is not</a:t>
            </a:r>
          </a:p>
        </p:txBody>
      </p:sp>
      <p:sp>
        <p:nvSpPr>
          <p:cNvPr id="23580" name="Text Box 28"/>
          <p:cNvSpPr txBox="1">
            <a:spLocks noChangeArrowheads="1"/>
          </p:cNvSpPr>
          <p:nvPr/>
        </p:nvSpPr>
        <p:spPr bwMode="auto">
          <a:xfrm>
            <a:off x="0" y="6553200"/>
            <a:ext cx="5943600" cy="3048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defTabSz="914400" fontAlgn="base">
              <a:spcBef>
                <a:spcPct val="50000"/>
              </a:spcBef>
              <a:spcAft>
                <a:spcPct val="0"/>
              </a:spcAft>
            </a:pPr>
            <a:r>
              <a:rPr lang="en-US" sz="1400" b="1">
                <a:solidFill>
                  <a:srgbClr val="FFFFFF"/>
                </a:solidFill>
                <a:latin typeface="Arial"/>
              </a:rPr>
              <a:t>H. Wayne House, </a:t>
            </a:r>
            <a:r>
              <a:rPr lang="en-US" sz="1400" b="1" i="1">
                <a:solidFill>
                  <a:srgbClr val="FFFFFF"/>
                </a:solidFill>
                <a:latin typeface="Arial"/>
              </a:rPr>
              <a:t>Charts of Christian Theology and Doctrine</a:t>
            </a:r>
            <a:r>
              <a:rPr lang="en-US" sz="1400" b="1">
                <a:solidFill>
                  <a:srgbClr val="FFFFFF"/>
                </a:solidFill>
                <a:latin typeface="Arial"/>
              </a:rPr>
              <a:t>, 45</a:t>
            </a:r>
          </a:p>
        </p:txBody>
      </p:sp>
      <p:sp>
        <p:nvSpPr>
          <p:cNvPr id="2" name="Title 1"/>
          <p:cNvSpPr>
            <a:spLocks noGrp="1"/>
          </p:cNvSpPr>
          <p:nvPr>
            <p:ph type="title" idx="4294967295"/>
          </p:nvPr>
        </p:nvSpPr>
        <p:spPr>
          <a:xfrm>
            <a:off x="76200" y="108966"/>
            <a:ext cx="8091921" cy="1143000"/>
          </a:xfrm>
        </p:spPr>
        <p:txBody>
          <a:bodyPr/>
          <a:lstStyle/>
          <a:p>
            <a:pPr algn="l"/>
            <a:r>
              <a:rPr lang="en-US" b="1" dirty="0">
                <a:effectLst>
                  <a:glow rad="228600">
                    <a:schemeClr val="tx1"/>
                  </a:glow>
                </a:effectLst>
              </a:rPr>
              <a:t>The Work of the Triun</a:t>
            </a:r>
            <a:r>
              <a:rPr lang="en-US" b="1" baseline="0" dirty="0">
                <a:effectLst>
                  <a:glow rad="228600">
                    <a:schemeClr val="tx1"/>
                  </a:glow>
                </a:effectLst>
              </a:rPr>
              <a:t>e God Supports Security</a:t>
            </a:r>
            <a:endParaRPr lang="en-US" b="1" dirty="0">
              <a:effectLst>
                <a:glow rad="228600">
                  <a:schemeClr val="tx1"/>
                </a:glow>
              </a:effectLst>
            </a:endParaRPr>
          </a:p>
        </p:txBody>
      </p:sp>
      <p:sp>
        <p:nvSpPr>
          <p:cNvPr id="30" name="Text Box 3"/>
          <p:cNvSpPr txBox="1">
            <a:spLocks noChangeArrowheads="1"/>
          </p:cNvSpPr>
          <p:nvPr/>
        </p:nvSpPr>
        <p:spPr bwMode="auto">
          <a:xfrm>
            <a:off x="7981350" y="116532"/>
            <a:ext cx="1016626" cy="461665"/>
          </a:xfrm>
          <a:prstGeom prst="rect">
            <a:avLst/>
          </a:prstGeom>
          <a:no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eaLnBrk="1" fontAlgn="base" hangingPunct="1">
              <a:spcBef>
                <a:spcPct val="0"/>
              </a:spcBef>
              <a:spcAft>
                <a:spcPct val="0"/>
              </a:spcAft>
            </a:pPr>
            <a:r>
              <a:rPr lang="en-US" b="1" dirty="0">
                <a:solidFill>
                  <a:schemeClr val="bg1"/>
                </a:solidFill>
                <a:latin typeface="Arial" charset="0"/>
              </a:rPr>
              <a:t>296a</a:t>
            </a:r>
          </a:p>
        </p:txBody>
      </p:sp>
    </p:spTree>
    <p:extLst>
      <p:ext uri="{BB962C8B-B14F-4D97-AF65-F5344CB8AC3E}">
        <p14:creationId xmlns:p14="http://schemas.microsoft.com/office/powerpoint/2010/main" val="2640261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80"/>
                                        </p:tgtEl>
                                        <p:attrNameLst>
                                          <p:attrName>style.visibility</p:attrName>
                                        </p:attrNameLst>
                                      </p:cBhvr>
                                      <p:to>
                                        <p:strVal val="visible"/>
                                      </p:to>
                                    </p:set>
                                    <p:animEffect transition="in" filter="fade">
                                      <p:cBhvr>
                                        <p:cTn id="7" dur="2000"/>
                                        <p:tgtEl>
                                          <p:spTgt spid="23580"/>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23572"/>
                                        </p:tgtEl>
                                        <p:attrNameLst>
                                          <p:attrName>style.visibility</p:attrName>
                                        </p:attrNameLst>
                                      </p:cBhvr>
                                      <p:to>
                                        <p:strVal val="visible"/>
                                      </p:to>
                                    </p:set>
                                    <p:anim calcmode="lin" valueType="num">
                                      <p:cBhvr>
                                        <p:cTn id="11" dur="2000" fill="hold"/>
                                        <p:tgtEl>
                                          <p:spTgt spid="23572"/>
                                        </p:tgtEl>
                                        <p:attrNameLst>
                                          <p:attrName>ppt_w</p:attrName>
                                        </p:attrNameLst>
                                      </p:cBhvr>
                                      <p:tavLst>
                                        <p:tav tm="0">
                                          <p:val>
                                            <p:fltVal val="0"/>
                                          </p:val>
                                        </p:tav>
                                        <p:tav tm="100000">
                                          <p:val>
                                            <p:strVal val="#ppt_w"/>
                                          </p:val>
                                        </p:tav>
                                      </p:tavLst>
                                    </p:anim>
                                    <p:anim calcmode="lin" valueType="num">
                                      <p:cBhvr>
                                        <p:cTn id="12" dur="2000" fill="hold"/>
                                        <p:tgtEl>
                                          <p:spTgt spid="23572"/>
                                        </p:tgtEl>
                                        <p:attrNameLst>
                                          <p:attrName>ppt_h</p:attrName>
                                        </p:attrNameLst>
                                      </p:cBhvr>
                                      <p:tavLst>
                                        <p:tav tm="0">
                                          <p:val>
                                            <p:fltVal val="0"/>
                                          </p:val>
                                        </p:tav>
                                        <p:tav tm="100000">
                                          <p:val>
                                            <p:strVal val="#ppt_h"/>
                                          </p:val>
                                        </p:tav>
                                      </p:tavLst>
                                    </p:anim>
                                    <p:animEffect transition="in" filter="fade">
                                      <p:cBhvr>
                                        <p:cTn id="13" dur="2000"/>
                                        <p:tgtEl>
                                          <p:spTgt spid="235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575"/>
                                        </p:tgtEl>
                                        <p:attrNameLst>
                                          <p:attrName>style.visibility</p:attrName>
                                        </p:attrNameLst>
                                      </p:cBhvr>
                                      <p:to>
                                        <p:strVal val="visible"/>
                                      </p:to>
                                    </p:set>
                                    <p:animEffect transition="in" filter="fade">
                                      <p:cBhvr>
                                        <p:cTn id="18" dur="2000"/>
                                        <p:tgtEl>
                                          <p:spTgt spid="2357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571"/>
                                        </p:tgtEl>
                                        <p:attrNameLst>
                                          <p:attrName>style.visibility</p:attrName>
                                        </p:attrNameLst>
                                      </p:cBhvr>
                                      <p:to>
                                        <p:strVal val="visible"/>
                                      </p:to>
                                    </p:set>
                                    <p:animEffect transition="in" filter="fade">
                                      <p:cBhvr>
                                        <p:cTn id="22" dur="2000"/>
                                        <p:tgtEl>
                                          <p:spTgt spid="23571"/>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23566"/>
                                        </p:tgtEl>
                                        <p:attrNameLst>
                                          <p:attrName>style.visibility</p:attrName>
                                        </p:attrNameLst>
                                      </p:cBhvr>
                                      <p:to>
                                        <p:strVal val="visible"/>
                                      </p:to>
                                    </p:set>
                                    <p:animEffect transition="in" filter="fade">
                                      <p:cBhvr>
                                        <p:cTn id="26" dur="2000"/>
                                        <p:tgtEl>
                                          <p:spTgt spid="2356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564"/>
                                        </p:tgtEl>
                                        <p:attrNameLst>
                                          <p:attrName>style.visibility</p:attrName>
                                        </p:attrNameLst>
                                      </p:cBhvr>
                                      <p:to>
                                        <p:strVal val="visible"/>
                                      </p:to>
                                    </p:set>
                                    <p:animEffect transition="in" filter="wipe(up)">
                                      <p:cBhvr>
                                        <p:cTn id="29" dur="500"/>
                                        <p:tgtEl>
                                          <p:spTgt spid="235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570"/>
                                        </p:tgtEl>
                                        <p:attrNameLst>
                                          <p:attrName>style.visibility</p:attrName>
                                        </p:attrNameLst>
                                      </p:cBhvr>
                                      <p:to>
                                        <p:strVal val="visible"/>
                                      </p:to>
                                    </p:set>
                                    <p:animEffect transition="in" filter="fade">
                                      <p:cBhvr>
                                        <p:cTn id="34" dur="2000"/>
                                        <p:tgtEl>
                                          <p:spTgt spid="2357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3567"/>
                                        </p:tgtEl>
                                        <p:attrNameLst>
                                          <p:attrName>style.visibility</p:attrName>
                                        </p:attrNameLst>
                                      </p:cBhvr>
                                      <p:to>
                                        <p:strVal val="visible"/>
                                      </p:to>
                                    </p:set>
                                    <p:animEffect transition="in" filter="fade">
                                      <p:cBhvr>
                                        <p:cTn id="38" dur="2000"/>
                                        <p:tgtEl>
                                          <p:spTgt spid="2356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3569"/>
                                        </p:tgtEl>
                                        <p:attrNameLst>
                                          <p:attrName>style.visibility</p:attrName>
                                        </p:attrNameLst>
                                      </p:cBhvr>
                                      <p:to>
                                        <p:strVal val="visible"/>
                                      </p:to>
                                    </p:set>
                                    <p:animEffect transition="in" filter="fade">
                                      <p:cBhvr>
                                        <p:cTn id="42" dur="2000"/>
                                        <p:tgtEl>
                                          <p:spTgt spid="2356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3563"/>
                                        </p:tgtEl>
                                        <p:attrNameLst>
                                          <p:attrName>style.visibility</p:attrName>
                                        </p:attrNameLst>
                                      </p:cBhvr>
                                      <p:to>
                                        <p:strVal val="visible"/>
                                      </p:to>
                                    </p:set>
                                    <p:animEffect transition="in" filter="wipe(left)">
                                      <p:cBhvr>
                                        <p:cTn id="45" dur="500"/>
                                        <p:tgtEl>
                                          <p:spTgt spid="2356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576"/>
                                        </p:tgtEl>
                                        <p:attrNameLst>
                                          <p:attrName>style.visibility</p:attrName>
                                        </p:attrNameLst>
                                      </p:cBhvr>
                                      <p:to>
                                        <p:strVal val="visible"/>
                                      </p:to>
                                    </p:set>
                                    <p:animEffect transition="in" filter="fade">
                                      <p:cBhvr>
                                        <p:cTn id="50" dur="2000"/>
                                        <p:tgtEl>
                                          <p:spTgt spid="23576"/>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23565"/>
                                        </p:tgtEl>
                                        <p:attrNameLst>
                                          <p:attrName>style.visibility</p:attrName>
                                        </p:attrNameLst>
                                      </p:cBhvr>
                                      <p:to>
                                        <p:strVal val="visible"/>
                                      </p:to>
                                    </p:set>
                                    <p:animEffect transition="in" filter="fade">
                                      <p:cBhvr>
                                        <p:cTn id="54" dur="2000"/>
                                        <p:tgtEl>
                                          <p:spTgt spid="23565"/>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3568"/>
                                        </p:tgtEl>
                                        <p:attrNameLst>
                                          <p:attrName>style.visibility</p:attrName>
                                        </p:attrNameLst>
                                      </p:cBhvr>
                                      <p:to>
                                        <p:strVal val="visible"/>
                                      </p:to>
                                    </p:set>
                                    <p:animEffect transition="in" filter="fade">
                                      <p:cBhvr>
                                        <p:cTn id="58" dur="2000"/>
                                        <p:tgtEl>
                                          <p:spTgt spid="2356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23562"/>
                                        </p:tgtEl>
                                        <p:attrNameLst>
                                          <p:attrName>style.visibility</p:attrName>
                                        </p:attrNameLst>
                                      </p:cBhvr>
                                      <p:to>
                                        <p:strVal val="visible"/>
                                      </p:to>
                                    </p:set>
                                    <p:animEffect transition="in" filter="wipe(right)">
                                      <p:cBhvr>
                                        <p:cTn id="61" dur="500"/>
                                        <p:tgtEl>
                                          <p:spTgt spid="2356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577"/>
                                        </p:tgtEl>
                                        <p:attrNameLst>
                                          <p:attrName>style.visibility</p:attrName>
                                        </p:attrNameLst>
                                      </p:cBhvr>
                                      <p:to>
                                        <p:strVal val="visible"/>
                                      </p:to>
                                    </p:set>
                                    <p:animEffect transition="in" filter="fade">
                                      <p:cBhvr>
                                        <p:cTn id="66" dur="2000"/>
                                        <p:tgtEl>
                                          <p:spTgt spid="23577"/>
                                        </p:tgtEl>
                                      </p:cBhvr>
                                    </p:animEffect>
                                  </p:childTnLst>
                                </p:cTn>
                              </p:par>
                            </p:childTnLst>
                          </p:cTn>
                        </p:par>
                        <p:par>
                          <p:cTn id="67" fill="hold">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23579"/>
                                        </p:tgtEl>
                                        <p:attrNameLst>
                                          <p:attrName>style.visibility</p:attrName>
                                        </p:attrNameLst>
                                      </p:cBhvr>
                                      <p:to>
                                        <p:strVal val="visible"/>
                                      </p:to>
                                    </p:set>
                                    <p:animEffect transition="in" filter="fade">
                                      <p:cBhvr>
                                        <p:cTn id="70" dur="2000"/>
                                        <p:tgtEl>
                                          <p:spTgt spid="23579"/>
                                        </p:tgtEl>
                                      </p:cBhvr>
                                    </p:animEffect>
                                  </p:childTnLst>
                                </p:cTn>
                              </p:par>
                            </p:childTnLst>
                          </p:cTn>
                        </p:par>
                        <p:par>
                          <p:cTn id="71" fill="hold">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23578"/>
                                        </p:tgtEl>
                                        <p:attrNameLst>
                                          <p:attrName>style.visibility</p:attrName>
                                        </p:attrNameLst>
                                      </p:cBhvr>
                                      <p:to>
                                        <p:strVal val="visible"/>
                                      </p:to>
                                    </p:set>
                                    <p:animEffect transition="in" filter="fade">
                                      <p:cBhvr>
                                        <p:cTn id="74" dur="2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P spid="23564" grpId="0" animBg="1"/>
      <p:bldP spid="23565" grpId="0" animBg="1"/>
      <p:bldP spid="23566" grpId="0"/>
      <p:bldP spid="23567" grpId="0" animBg="1"/>
      <p:bldP spid="23568" grpId="0"/>
      <p:bldP spid="23569" grpId="0"/>
      <p:bldP spid="23570" grpId="0"/>
      <p:bldP spid="23571" grpId="0" animBg="1"/>
      <p:bldP spid="23575" grpId="0"/>
      <p:bldP spid="23576" grpId="0"/>
      <p:bldP spid="23577" grpId="0" animBg="1"/>
      <p:bldP spid="23578" grpId="0" animBg="1"/>
      <p:bldP spid="2357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32084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53975" y="0"/>
            <a:ext cx="9350375" cy="7031038"/>
            <a:chOff x="-34" y="0"/>
            <a:chExt cx="5890" cy="4429"/>
          </a:xfrm>
        </p:grpSpPr>
        <p:sp>
          <p:nvSpPr>
            <p:cNvPr id="3075"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endParaRPr lang="en-US">
                <a:latin typeface="+mn-lt"/>
              </a:endParaRPr>
            </a:p>
          </p:txBody>
        </p:sp>
        <p:sp>
          <p:nvSpPr>
            <p:cNvPr id="3076"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endParaRPr lang="en-US">
                <a:latin typeface="+mn-lt"/>
              </a:endParaRPr>
            </a:p>
          </p:txBody>
        </p:sp>
      </p:grpSp>
      <p:grpSp>
        <p:nvGrpSpPr>
          <p:cNvPr id="3077" name="Group 5"/>
          <p:cNvGrpSpPr>
            <a:grpSpLocks/>
          </p:cNvGrpSpPr>
          <p:nvPr/>
        </p:nvGrpSpPr>
        <p:grpSpPr bwMode="auto">
          <a:xfrm>
            <a:off x="1905000" y="1181100"/>
            <a:ext cx="5219700" cy="5219700"/>
            <a:chOff x="1200" y="696"/>
            <a:chExt cx="3288" cy="3288"/>
          </a:xfrm>
        </p:grpSpPr>
        <p:sp>
          <p:nvSpPr>
            <p:cNvPr id="3078"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sp>
          <p:nvSpPr>
            <p:cNvPr id="3079"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endParaRPr lang="en-US">
                <a:latin typeface="+mn-lt"/>
              </a:endParaRPr>
            </a:p>
          </p:txBody>
        </p:sp>
      </p:grpSp>
      <p:sp>
        <p:nvSpPr>
          <p:cNvPr id="3080" name="Text Box 8"/>
          <p:cNvSpPr txBox="1">
            <a:spLocks noChangeArrowheads="1"/>
          </p:cNvSpPr>
          <p:nvPr/>
        </p:nvSpPr>
        <p:spPr bwMode="auto">
          <a:xfrm>
            <a:off x="3581400" y="381000"/>
            <a:ext cx="5562600" cy="457200"/>
          </a:xfrm>
          <a:prstGeom prst="rect">
            <a:avLst/>
          </a:prstGeom>
          <a:noFill/>
          <a:ln w="9525">
            <a:noFill/>
            <a:miter lim="800000"/>
            <a:headEnd/>
            <a:tailEnd/>
          </a:ln>
          <a:effectLst/>
        </p:spPr>
        <p:txBody>
          <a:bodyPr>
            <a:spAutoFit/>
          </a:bodyPr>
          <a:lstStyle/>
          <a:p>
            <a:pPr>
              <a:spcBef>
                <a:spcPct val="50000"/>
              </a:spcBef>
              <a:buFontTx/>
              <a:buChar char="•"/>
            </a:pPr>
            <a:endParaRPr lang="en-US" sz="2400">
              <a:latin typeface="+mn-lt"/>
            </a:endParaRPr>
          </a:p>
        </p:txBody>
      </p:sp>
      <p:sp>
        <p:nvSpPr>
          <p:cNvPr id="3081" name="AutoShape 9"/>
          <p:cNvSpPr>
            <a:spLocks noChangeArrowheads="1"/>
          </p:cNvSpPr>
          <p:nvPr/>
        </p:nvSpPr>
        <p:spPr bwMode="auto">
          <a:xfrm>
            <a:off x="1733550" y="609600"/>
            <a:ext cx="5791200" cy="4773613"/>
          </a:xfrm>
          <a:prstGeom prst="triangle">
            <a:avLst>
              <a:gd name="adj" fmla="val 50000"/>
            </a:avLst>
          </a:prstGeom>
          <a:gradFill rotWithShape="1">
            <a:gsLst>
              <a:gs pos="0">
                <a:srgbClr val="CC0000">
                  <a:gamma/>
                  <a:shade val="46275"/>
                  <a:invGamma/>
                </a:srgbClr>
              </a:gs>
              <a:gs pos="100000">
                <a:srgbClr val="CC0000"/>
              </a:gs>
            </a:gsLst>
            <a:path path="shape">
              <a:fillToRect l="50000" t="50000" r="50000" b="50000"/>
            </a:path>
          </a:gradFill>
          <a:ln w="76200">
            <a:noFill/>
            <a:miter lim="800000"/>
            <a:headEnd/>
            <a:tailEnd/>
          </a:ln>
          <a:effectLst>
            <a:outerShdw dist="35921" dir="2700000" algn="ctr" rotWithShape="0">
              <a:schemeClr val="tx1"/>
            </a:outerShdw>
          </a:effectLst>
        </p:spPr>
        <p:txBody>
          <a:bodyPr wrap="none" anchor="ctr"/>
          <a:lstStyle/>
          <a:p>
            <a:endParaRPr lang="en-US">
              <a:latin typeface="+mn-lt"/>
            </a:endParaRPr>
          </a:p>
        </p:txBody>
      </p:sp>
      <p:sp>
        <p:nvSpPr>
          <p:cNvPr id="3082" name="Text Box 10"/>
          <p:cNvSpPr txBox="1">
            <a:spLocks noChangeArrowheads="1"/>
          </p:cNvSpPr>
          <p:nvPr/>
        </p:nvSpPr>
        <p:spPr bwMode="auto">
          <a:xfrm>
            <a:off x="4114800" y="20415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is</a:t>
            </a:r>
          </a:p>
        </p:txBody>
      </p:sp>
      <p:sp>
        <p:nvSpPr>
          <p:cNvPr id="3083" name="Text Box 11"/>
          <p:cNvSpPr txBox="1">
            <a:spLocks noChangeArrowheads="1"/>
          </p:cNvSpPr>
          <p:nvPr/>
        </p:nvSpPr>
        <p:spPr bwMode="auto">
          <a:xfrm>
            <a:off x="5608638"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is</a:t>
            </a:r>
          </a:p>
        </p:txBody>
      </p:sp>
      <p:sp>
        <p:nvSpPr>
          <p:cNvPr id="3084" name="Text Box 12"/>
          <p:cNvSpPr txBox="1">
            <a:spLocks noChangeArrowheads="1"/>
          </p:cNvSpPr>
          <p:nvPr/>
        </p:nvSpPr>
        <p:spPr bwMode="auto">
          <a:xfrm>
            <a:off x="2438400" y="4251325"/>
            <a:ext cx="1066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is</a:t>
            </a:r>
          </a:p>
        </p:txBody>
      </p:sp>
      <p:sp>
        <p:nvSpPr>
          <p:cNvPr id="3085" name="Text Box 13"/>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r>
              <a:rPr lang="en-US" sz="4000" b="1" i="1">
                <a:solidFill>
                  <a:schemeClr val="bg1"/>
                </a:solidFill>
                <a:latin typeface="+mn-lt"/>
              </a:rPr>
              <a:t>Son</a:t>
            </a:r>
          </a:p>
        </p:txBody>
      </p:sp>
      <p:grpSp>
        <p:nvGrpSpPr>
          <p:cNvPr id="3086" name="Group 14"/>
          <p:cNvGrpSpPr>
            <a:grpSpLocks/>
          </p:cNvGrpSpPr>
          <p:nvPr/>
        </p:nvGrpSpPr>
        <p:grpSpPr bwMode="auto">
          <a:xfrm>
            <a:off x="3629025" y="2862263"/>
            <a:ext cx="1981200" cy="1752600"/>
            <a:chOff x="2286" y="1803"/>
            <a:chExt cx="1248" cy="1104"/>
          </a:xfrm>
        </p:grpSpPr>
        <p:sp>
          <p:nvSpPr>
            <p:cNvPr id="3087" name="Text Box 15"/>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GOD</a:t>
              </a:r>
            </a:p>
          </p:txBody>
        </p:sp>
        <p:sp>
          <p:nvSpPr>
            <p:cNvPr id="3088" name="AutoShape 16"/>
            <p:cNvSpPr>
              <a:spLocks noChangeArrowheads="1"/>
            </p:cNvSpPr>
            <p:nvPr/>
          </p:nvSpPr>
          <p:spPr bwMode="auto">
            <a:xfrm>
              <a:off x="2286" y="1803"/>
              <a:ext cx="1248" cy="1104"/>
            </a:xfrm>
            <a:prstGeom prst="irregularSeal1">
              <a:avLst/>
            </a:prstGeom>
            <a:noFill/>
            <a:ln w="57150">
              <a:solidFill>
                <a:schemeClr val="bg1"/>
              </a:solidFill>
              <a:miter lim="800000"/>
              <a:headEnd/>
              <a:tailEnd/>
            </a:ln>
            <a:effectLst>
              <a:outerShdw dist="35921" dir="2700000" algn="ctr" rotWithShape="0">
                <a:schemeClr val="tx1"/>
              </a:outerShdw>
            </a:effectLst>
          </p:spPr>
          <p:txBody>
            <a:bodyPr wrap="none" anchor="ctr"/>
            <a:lstStyle/>
            <a:p>
              <a:endParaRPr lang="en-US">
                <a:latin typeface="+mn-lt"/>
              </a:endParaRPr>
            </a:p>
          </p:txBody>
        </p:sp>
      </p:grpSp>
      <p:sp>
        <p:nvSpPr>
          <p:cNvPr id="3089" name="Text Box 17"/>
          <p:cNvSpPr txBox="1">
            <a:spLocks noChangeArrowheads="1"/>
          </p:cNvSpPr>
          <p:nvPr/>
        </p:nvSpPr>
        <p:spPr bwMode="auto">
          <a:xfrm>
            <a:off x="3714750" y="14319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r>
              <a:rPr lang="en-US" sz="4000" b="1" i="1">
                <a:solidFill>
                  <a:schemeClr val="bg1"/>
                </a:solidFill>
                <a:latin typeface="+mn-lt"/>
              </a:rPr>
              <a:t>Father</a:t>
            </a:r>
          </a:p>
        </p:txBody>
      </p:sp>
      <p:sp>
        <p:nvSpPr>
          <p:cNvPr id="3090" name="Text Box 18"/>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r>
              <a:rPr lang="en-US" sz="4000" b="1" i="1">
                <a:solidFill>
                  <a:schemeClr val="bg1"/>
                </a:solidFill>
                <a:latin typeface="+mn-lt"/>
              </a:rPr>
              <a:t>Spirit</a:t>
            </a:r>
          </a:p>
        </p:txBody>
      </p:sp>
      <p:sp>
        <p:nvSpPr>
          <p:cNvPr id="3091" name="WordArt 19"/>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3092" name="WordArt 20"/>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3093" name="WordArt 21"/>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mn-lt"/>
                <a:cs typeface="Times New Roman"/>
              </a:rPr>
              <a:t>is not</a:t>
            </a:r>
          </a:p>
        </p:txBody>
      </p:sp>
      <p:sp>
        <p:nvSpPr>
          <p:cNvPr id="2" name="Title 1"/>
          <p:cNvSpPr>
            <a:spLocks noGrp="1"/>
          </p:cNvSpPr>
          <p:nvPr>
            <p:ph type="title" idx="4294967295"/>
          </p:nvPr>
        </p:nvSpPr>
        <p:spPr>
          <a:xfrm>
            <a:off x="0" y="76200"/>
            <a:ext cx="5181600" cy="762000"/>
          </a:xfrm>
        </p:spPr>
        <p:txBody>
          <a:bodyPr anchor="t"/>
          <a:lstStyle/>
          <a:p>
            <a:pPr algn="l">
              <a:lnSpc>
                <a:spcPct val="90000"/>
              </a:lnSpc>
            </a:pPr>
            <a:r>
              <a:rPr lang="en-US" sz="2400" b="1" dirty="0">
                <a:solidFill>
                  <a:srgbClr val="FFFFFF"/>
                </a:solidFill>
                <a:effectLst/>
                <a:latin typeface="Arial"/>
                <a:ea typeface="+mj-ea"/>
                <a:cs typeface="+mj-cs"/>
              </a:rPr>
              <a:t>The Trinity Diagrammed</a:t>
            </a:r>
            <a:endParaRPr lang="en-US" sz="3600" dirty="0"/>
          </a:p>
        </p:txBody>
      </p:sp>
      <p:sp>
        <p:nvSpPr>
          <p:cNvPr id="23" name="TextBox 22"/>
          <p:cNvSpPr txBox="1"/>
          <p:nvPr/>
        </p:nvSpPr>
        <p:spPr>
          <a:xfrm>
            <a:off x="8610600" y="0"/>
            <a:ext cx="52685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vii</a:t>
            </a:r>
          </a:p>
        </p:txBody>
      </p:sp>
    </p:spTree>
    <p:extLst>
      <p:ext uri="{BB962C8B-B14F-4D97-AF65-F5344CB8AC3E}">
        <p14:creationId xmlns:p14="http://schemas.microsoft.com/office/powerpoint/2010/main" val="889690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fade">
                                      <p:cBhvr>
                                        <p:cTn id="12" dur="2000"/>
                                        <p:tgtEl>
                                          <p:spTgt spid="3089"/>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82"/>
                                        </p:tgtEl>
                                        <p:attrNameLst>
                                          <p:attrName>style.visibility</p:attrName>
                                        </p:attrNameLst>
                                      </p:cBhvr>
                                      <p:to>
                                        <p:strVal val="visible"/>
                                      </p:to>
                                    </p:set>
                                    <p:animEffect transition="in" filter="fade">
                                      <p:cBhvr>
                                        <p:cTn id="16" dur="2000"/>
                                        <p:tgtEl>
                                          <p:spTgt spid="30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85"/>
                                        </p:tgtEl>
                                        <p:attrNameLst>
                                          <p:attrName>style.visibility</p:attrName>
                                        </p:attrNameLst>
                                      </p:cBhvr>
                                      <p:to>
                                        <p:strVal val="visible"/>
                                      </p:to>
                                    </p:set>
                                    <p:animEffect transition="in" filter="fade">
                                      <p:cBhvr>
                                        <p:cTn id="21" dur="2000"/>
                                        <p:tgtEl>
                                          <p:spTgt spid="308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084"/>
                                        </p:tgtEl>
                                        <p:attrNameLst>
                                          <p:attrName>style.visibility</p:attrName>
                                        </p:attrNameLst>
                                      </p:cBhvr>
                                      <p:to>
                                        <p:strVal val="visible"/>
                                      </p:to>
                                    </p:set>
                                    <p:animEffect transition="in" filter="fade">
                                      <p:cBhvr>
                                        <p:cTn id="25" dur="2000"/>
                                        <p:tgtEl>
                                          <p:spTgt spid="30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90"/>
                                        </p:tgtEl>
                                        <p:attrNameLst>
                                          <p:attrName>style.visibility</p:attrName>
                                        </p:attrNameLst>
                                      </p:cBhvr>
                                      <p:to>
                                        <p:strVal val="visible"/>
                                      </p:to>
                                    </p:set>
                                    <p:animEffect transition="in" filter="fade">
                                      <p:cBhvr>
                                        <p:cTn id="30" dur="2000"/>
                                        <p:tgtEl>
                                          <p:spTgt spid="3090"/>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083"/>
                                        </p:tgtEl>
                                        <p:attrNameLst>
                                          <p:attrName>style.visibility</p:attrName>
                                        </p:attrNameLst>
                                      </p:cBhvr>
                                      <p:to>
                                        <p:strVal val="visible"/>
                                      </p:to>
                                    </p:set>
                                    <p:animEffect transition="in" filter="fade">
                                      <p:cBhvr>
                                        <p:cTn id="34" dur="2000"/>
                                        <p:tgtEl>
                                          <p:spTgt spid="30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2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93"/>
                                        </p:tgtEl>
                                        <p:attrNameLst>
                                          <p:attrName>style.visibility</p:attrName>
                                        </p:attrNameLst>
                                      </p:cBhvr>
                                      <p:to>
                                        <p:strVal val="visible"/>
                                      </p:to>
                                    </p:set>
                                    <p:animEffect transition="in" filter="fade">
                                      <p:cBhvr>
                                        <p:cTn id="44" dur="2000"/>
                                        <p:tgtEl>
                                          <p:spTgt spid="309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92"/>
                                        </p:tgtEl>
                                        <p:attrNameLst>
                                          <p:attrName>style.visibility</p:attrName>
                                        </p:attrNameLst>
                                      </p:cBhvr>
                                      <p:to>
                                        <p:strVal val="visible"/>
                                      </p:to>
                                    </p:set>
                                    <p:animEffect transition="in" filter="fade">
                                      <p:cBhvr>
                                        <p:cTn id="49" dur="2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p:bldP spid="3084" grpId="0"/>
      <p:bldP spid="3085" grpId="0"/>
      <p:bldP spid="3089" grpId="0"/>
      <p:bldP spid="3090" grpId="0"/>
      <p:bldP spid="3091" grpId="0" animBg="1"/>
      <p:bldP spid="3092" grpId="0" animBg="1"/>
      <p:bldP spid="30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faithclipart.com/images/3/1302364251196_1242/slide-7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371600" y="1905000"/>
            <a:ext cx="6172200" cy="2362200"/>
          </a:xfrm>
        </p:spPr>
        <p:txBody>
          <a:bodyPr/>
          <a:lstStyle/>
          <a:p>
            <a:r>
              <a:rPr lang="en-US" sz="4800" b="1" dirty="0">
                <a:solidFill>
                  <a:schemeClr val="tx1"/>
                </a:solidFill>
              </a:rPr>
              <a:t>Biblical Evidence for the Trinity</a:t>
            </a:r>
          </a:p>
        </p:txBody>
      </p:sp>
      <p:sp>
        <p:nvSpPr>
          <p:cNvPr id="4" name="Title 1"/>
          <p:cNvSpPr txBox="1">
            <a:spLocks/>
          </p:cNvSpPr>
          <p:nvPr/>
        </p:nvSpPr>
        <p:spPr bwMode="auto">
          <a:xfrm>
            <a:off x="1371600" y="3962400"/>
            <a:ext cx="6172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none" strike="noStrike" kern="0" cap="none" spc="0" normalizeH="0" baseline="0" noProof="0" dirty="0">
                <a:ln>
                  <a:noFill/>
                </a:ln>
                <a:solidFill>
                  <a:schemeClr val="tx2"/>
                </a:solidFill>
                <a:effectLst/>
                <a:uLnTx/>
                <a:uFillTx/>
                <a:latin typeface="+mj-lt"/>
                <a:ea typeface="+mj-ea"/>
                <a:cs typeface="+mj-cs"/>
              </a:rPr>
              <a:t>How can</a:t>
            </a:r>
            <a:r>
              <a:rPr kumimoji="0" lang="en-US" sz="4000" b="1" i="1" u="none" strike="noStrike" kern="0" cap="none" spc="0" normalizeH="0" noProof="0" dirty="0">
                <a:ln>
                  <a:noFill/>
                </a:ln>
                <a:solidFill>
                  <a:schemeClr val="tx2"/>
                </a:solidFill>
                <a:effectLst/>
                <a:uLnTx/>
                <a:uFillTx/>
                <a:latin typeface="+mj-lt"/>
                <a:ea typeface="+mj-ea"/>
                <a:cs typeface="+mj-cs"/>
              </a:rPr>
              <a:t> you </a:t>
            </a:r>
            <a:r>
              <a:rPr kumimoji="0" lang="en-US" sz="4000" b="1" i="1" u="none" strike="noStrike" kern="0" cap="none" spc="0" normalizeH="0" baseline="0" noProof="0" dirty="0">
                <a:ln>
                  <a:noFill/>
                </a:ln>
                <a:solidFill>
                  <a:schemeClr val="tx2"/>
                </a:solidFill>
                <a:effectLst/>
                <a:uLnTx/>
                <a:uFillTx/>
                <a:latin typeface="+mj-lt"/>
                <a:ea typeface="+mj-ea"/>
                <a:cs typeface="+mj-cs"/>
              </a:rPr>
              <a:t>prove this important doctrine?</a:t>
            </a: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faithclipart.com/images/3/1269631201527_911/slide-2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33400" y="990600"/>
            <a:ext cx="8229600" cy="1143000"/>
          </a:xfrm>
        </p:spPr>
        <p:txBody>
          <a:bodyPr/>
          <a:lstStyle/>
          <a:p>
            <a:r>
              <a:rPr lang="en-US" sz="4400" b="1" dirty="0">
                <a:solidFill>
                  <a:srgbClr val="000000"/>
                </a:solidFill>
              </a:rPr>
              <a:t>How to Prove the Trinity</a:t>
            </a:r>
          </a:p>
        </p:txBody>
      </p:sp>
      <p:sp>
        <p:nvSpPr>
          <p:cNvPr id="4" name="Title 1"/>
          <p:cNvSpPr txBox="1">
            <a:spLocks/>
          </p:cNvSpPr>
          <p:nvPr/>
        </p:nvSpPr>
        <p:spPr bwMode="auto">
          <a:xfrm>
            <a:off x="1143000" y="2286000"/>
            <a:ext cx="7620000" cy="2590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742950" marR="0" lvl="0" indent="-742950" defTabSz="914400" rtl="0" eaLnBrk="1" fontAlgn="base" latinLnBrk="0" hangingPunct="1">
              <a:lnSpc>
                <a:spcPct val="100000"/>
              </a:lnSpc>
              <a:spcBef>
                <a:spcPct val="0"/>
              </a:spcBef>
              <a:spcAft>
                <a:spcPct val="0"/>
              </a:spcAft>
              <a:buClrTx/>
              <a:buSzTx/>
              <a:buFont typeface="+mj-lt"/>
              <a:buAutoNum type="arabicPeriod"/>
              <a:tabLst/>
              <a:defRPr/>
            </a:pPr>
            <a:r>
              <a:rPr kumimoji="0" lang="en-US" sz="4000" b="1" i="0" u="none" strike="noStrike" kern="0" cap="none" spc="0" normalizeH="0" baseline="0" noProof="0" dirty="0">
                <a:ln>
                  <a:noFill/>
                </a:ln>
                <a:solidFill>
                  <a:schemeClr val="tx2"/>
                </a:solidFill>
                <a:effectLst/>
                <a:uLnTx/>
                <a:uFillTx/>
                <a:latin typeface="+mj-lt"/>
                <a:ea typeface="+mj-ea"/>
                <a:cs typeface="+mj-cs"/>
              </a:rPr>
              <a:t>Start only with the Bible</a:t>
            </a:r>
          </a:p>
          <a:p>
            <a:pPr marL="742950" marR="0" lvl="0" indent="-742950" defTabSz="914400" rtl="0" eaLnBrk="1" fontAlgn="base" latinLnBrk="0" hangingPunct="1">
              <a:lnSpc>
                <a:spcPct val="100000"/>
              </a:lnSpc>
              <a:spcBef>
                <a:spcPct val="0"/>
              </a:spcBef>
              <a:spcAft>
                <a:spcPct val="0"/>
              </a:spcAft>
              <a:buClrTx/>
              <a:buSzTx/>
              <a:buFont typeface="+mj-lt"/>
              <a:buAutoNum type="arabicPeriod"/>
              <a:tabLst/>
              <a:defRPr/>
            </a:pPr>
            <a:r>
              <a:rPr lang="en-US" sz="4000" b="1" kern="0" dirty="0">
                <a:solidFill>
                  <a:schemeClr val="tx2"/>
                </a:solidFill>
                <a:latin typeface="+mj-lt"/>
                <a:ea typeface="+mj-ea"/>
                <a:cs typeface="+mj-cs"/>
              </a:rPr>
              <a:t>Show the Bible teaches only one God</a:t>
            </a:r>
            <a:endParaRPr kumimoji="0" lang="en-US" sz="4000" b="1" i="0" u="none" strike="noStrike" kern="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505200" y="427038"/>
            <a:ext cx="2286000" cy="2773362"/>
          </a:xfrm>
        </p:spPr>
        <p:txBody>
          <a:bodyPr/>
          <a:lstStyle/>
          <a:p>
            <a:r>
              <a:rPr lang="en-US" sz="4000" b="1" dirty="0">
                <a:solidFill>
                  <a:srgbClr val="000000"/>
                </a:solidFill>
              </a:rPr>
              <a:t>One God</a:t>
            </a:r>
          </a:p>
        </p:txBody>
      </p:sp>
      <p:sp>
        <p:nvSpPr>
          <p:cNvPr id="4" name="TextBox 3"/>
          <p:cNvSpPr txBox="1"/>
          <p:nvPr/>
        </p:nvSpPr>
        <p:spPr>
          <a:xfrm>
            <a:off x="8702803" y="0"/>
            <a:ext cx="441197" cy="461665"/>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iii</a:t>
            </a:r>
          </a:p>
        </p:txBody>
      </p:sp>
    </p:spTree>
    <p:extLst>
      <p:ext uri="{BB962C8B-B14F-4D97-AF65-F5344CB8AC3E}">
        <p14:creationId xmlns:p14="http://schemas.microsoft.com/office/powerpoint/2010/main" val="30652716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1141</TotalTime>
  <Words>2869</Words>
  <Application>Microsoft Macintosh PowerPoint</Application>
  <PresentationFormat>On-screen Show (4:3)</PresentationFormat>
  <Paragraphs>526</Paragraphs>
  <Slides>54</Slides>
  <Notes>41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54</vt:i4>
      </vt:variant>
    </vt:vector>
  </HeadingPairs>
  <TitlesOfParts>
    <vt:vector size="65" baseType="lpstr">
      <vt:lpstr>Arial</vt:lpstr>
      <vt:lpstr>Bank Gothic</vt:lpstr>
      <vt:lpstr>Geneva</vt:lpstr>
      <vt:lpstr>Optima ExtraBlack</vt:lpstr>
      <vt:lpstr>Times New Roman</vt:lpstr>
      <vt:lpstr>Wingdings</vt:lpstr>
      <vt:lpstr>Default Design</vt:lpstr>
      <vt:lpstr>Strategic</vt:lpstr>
      <vt:lpstr>2_Default Design</vt:lpstr>
      <vt:lpstr>1_Default Design</vt:lpstr>
      <vt:lpstr>3_Default Design</vt:lpstr>
      <vt:lpstr>The Personality and Deity of the Spirit</vt:lpstr>
      <vt:lpstr>Importance Why must we believe that the Holy Spirit is a person?  </vt:lpstr>
      <vt:lpstr>Evidence that the Spirit is a Person…</vt:lpstr>
      <vt:lpstr>The Personality of the Spirit</vt:lpstr>
      <vt:lpstr>Is the Holy Spirit God?</vt:lpstr>
      <vt:lpstr>The Trinity Diagrammed</vt:lpstr>
      <vt:lpstr>Biblical Evidence for the Trinity</vt:lpstr>
      <vt:lpstr>How to Prove the Trinity</vt:lpstr>
      <vt:lpstr>One God</vt:lpstr>
      <vt:lpstr>There is Only One God</vt:lpstr>
      <vt:lpstr>There is Only One God</vt:lpstr>
      <vt:lpstr>There is Only One God</vt:lpstr>
      <vt:lpstr>3. Correctly Define the Trinity</vt:lpstr>
      <vt:lpstr>The Illustration of Light</vt:lpstr>
      <vt:lpstr>4.  Decide who Jesus is</vt:lpstr>
      <vt:lpstr>5. Show the reasonableness of this proposition:</vt:lpstr>
      <vt:lpstr>6.  The Bible conclusively proves the above proposition in the following passages that identify the same attributes/titles with the Father, the Son, and the Holy Spirit:</vt:lpstr>
      <vt:lpstr>Proving the Trinity</vt:lpstr>
      <vt:lpstr>6.  The Father, Son, &amp; Spirit are all God:</vt:lpstr>
      <vt:lpstr>6.  The Father, Son, &amp; Spirit are all God:</vt:lpstr>
      <vt:lpstr>TRUTH</vt:lpstr>
      <vt:lpstr>6.  The Father, Son, &amp; Spirit are all God:</vt:lpstr>
      <vt:lpstr>Holy, Holy, Holy 1/4</vt:lpstr>
      <vt:lpstr>Holy, Holy, Holy 1/4</vt:lpstr>
      <vt:lpstr>Holy, Holy, Holy 2/4</vt:lpstr>
      <vt:lpstr>Holy, Holy, Holy 3/4</vt:lpstr>
      <vt:lpstr>Holy, Holy, Holy 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Misunderstandings of the Trinity</vt:lpstr>
      <vt:lpstr>True Jesus Church, Adam Road</vt:lpstr>
      <vt:lpstr>What Does the True Jesus Church Believe?</vt:lpstr>
      <vt:lpstr>Different Views of God</vt:lpstr>
      <vt:lpstr>The Trinity Diagrammed</vt:lpstr>
      <vt:lpstr>The Holy Spirit in Relation to Man</vt:lpstr>
      <vt:lpstr>The Holy Spirit in Relation to Man</vt:lpstr>
      <vt:lpstr>Should we pray to the Holy Spirit?</vt:lpstr>
      <vt:lpstr>Should we pray to the Holy Spirit?</vt:lpstr>
      <vt:lpstr>Grudem, Systematic Theology, 381</vt:lpstr>
      <vt:lpstr>Spirit of the Living God</vt:lpstr>
      <vt:lpstr>PowerPoint Presentation</vt:lpstr>
      <vt:lpstr>The Work of the Triune God Supports Security</vt:lpstr>
      <vt:lpstr>PowerPoint Presentation</vt:lpstr>
      <vt:lpstr>Holy Spirit PPT link at BibleStudyDownloads.org</vt:lpstr>
    </vt:vector>
  </TitlesOfParts>
  <Company>First Baptist Church Yucaipa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Mahlon Friesen</dc:creator>
  <cp:lastModifiedBy>Rick Griffith</cp:lastModifiedBy>
  <cp:revision>103</cp:revision>
  <dcterms:created xsi:type="dcterms:W3CDTF">2002-11-06T20:16:22Z</dcterms:created>
  <dcterms:modified xsi:type="dcterms:W3CDTF">2023-02-07T07:41:44Z</dcterms:modified>
</cp:coreProperties>
</file>